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7" r:id="rId5"/>
    <p:sldId id="269" r:id="rId6"/>
    <p:sldId id="263" r:id="rId7"/>
    <p:sldId id="264" r:id="rId8"/>
    <p:sldId id="265" r:id="rId9"/>
    <p:sldId id="266" r:id="rId10"/>
    <p:sldId id="268" r:id="rId11"/>
    <p:sldId id="279" r:id="rId12"/>
    <p:sldId id="280" r:id="rId13"/>
    <p:sldId id="281" r:id="rId14"/>
    <p:sldId id="282" r:id="rId15"/>
    <p:sldId id="283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62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BDED9-408C-494B-831A-96DD95307466}" type="datetimeFigureOut">
              <a:rPr lang="it-IT" smtClean="0"/>
              <a:pPr/>
              <a:t>28/09/2012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09DA0-1F1E-4C5D-A516-A5A6A3352C9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laboratorio convegno diocesano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ftr" sz="quarter"/>
          </p:nvPr>
        </p:nvSpPr>
        <p:spPr>
          <a:noFill/>
        </p:spPr>
        <p:txBody>
          <a:bodyPr/>
          <a:lstStyle/>
          <a:p>
            <a:r>
              <a:rPr lang="en-GB" smtClean="0"/>
              <a:t>Lodi, 14 maggio 2010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7B04138-B7A8-423B-92CF-CEB97B47D1C2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10245" name="Rectangle 102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10246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913991" y="4344358"/>
            <a:ext cx="5030018" cy="4114587"/>
          </a:xfrm>
          <a:noFill/>
          <a:ln/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C840-D3B7-400E-A897-00F44C38D849}" type="datetimeFigureOut">
              <a:rPr lang="it-IT" smtClean="0"/>
              <a:pPr/>
              <a:t>28/09/2012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70C-7E59-49EC-9210-B6893366A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C840-D3B7-400E-A897-00F44C38D849}" type="datetimeFigureOut">
              <a:rPr lang="it-IT" smtClean="0"/>
              <a:pPr/>
              <a:t>28/09/2012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70C-7E59-49EC-9210-B6893366A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C840-D3B7-400E-A897-00F44C38D849}" type="datetimeFigureOut">
              <a:rPr lang="it-IT" smtClean="0"/>
              <a:pPr/>
              <a:t>28/09/2012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70C-7E59-49EC-9210-B6893366A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Laboratorio 2                                                           Favorire sinergie con le famiglie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59705-E77A-42E5-9076-108ED5BDEAF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C840-D3B7-400E-A897-00F44C38D849}" type="datetimeFigureOut">
              <a:rPr lang="it-IT" smtClean="0"/>
              <a:pPr/>
              <a:t>28/09/2012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70C-7E59-49EC-9210-B6893366A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C840-D3B7-400E-A897-00F44C38D849}" type="datetimeFigureOut">
              <a:rPr lang="it-IT" smtClean="0"/>
              <a:pPr/>
              <a:t>28/09/2012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70C-7E59-49EC-9210-B6893366A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C840-D3B7-400E-A897-00F44C38D849}" type="datetimeFigureOut">
              <a:rPr lang="it-IT" smtClean="0"/>
              <a:pPr/>
              <a:t>28/09/2012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70C-7E59-49EC-9210-B6893366A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C840-D3B7-400E-A897-00F44C38D849}" type="datetimeFigureOut">
              <a:rPr lang="it-IT" smtClean="0"/>
              <a:pPr/>
              <a:t>28/09/2012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70C-7E59-49EC-9210-B6893366A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C840-D3B7-400E-A897-00F44C38D849}" type="datetimeFigureOut">
              <a:rPr lang="it-IT" smtClean="0"/>
              <a:pPr/>
              <a:t>28/09/2012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70C-7E59-49EC-9210-B6893366A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C840-D3B7-400E-A897-00F44C38D849}" type="datetimeFigureOut">
              <a:rPr lang="it-IT" smtClean="0"/>
              <a:pPr/>
              <a:t>28/09/2012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70C-7E59-49EC-9210-B6893366A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C840-D3B7-400E-A897-00F44C38D849}" type="datetimeFigureOut">
              <a:rPr lang="it-IT" smtClean="0"/>
              <a:pPr/>
              <a:t>28/09/2012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70C-7E59-49EC-9210-B6893366A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0C840-D3B7-400E-A897-00F44C38D849}" type="datetimeFigureOut">
              <a:rPr lang="it-IT" smtClean="0"/>
              <a:pPr/>
              <a:t>28/09/2012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6C70C-7E59-49EC-9210-B6893366A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41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0C840-D3B7-400E-A897-00F44C38D849}" type="datetimeFigureOut">
              <a:rPr lang="it-IT" smtClean="0"/>
              <a:pPr/>
              <a:t>28/09/2012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6C70C-7E59-49EC-9210-B6893366AAD4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alquati@alice.it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famiglia%20alquati\Videos\Orologio%20veloce.mp4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4211960" cy="2780928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Ufficio di Pastorale familiare</a:t>
            </a:r>
            <a:br>
              <a:rPr lang="it-IT" sz="2400" b="1" dirty="0" smtClean="0"/>
            </a:br>
            <a:r>
              <a:rPr lang="it-IT" sz="2400" b="1" dirty="0" smtClean="0"/>
              <a:t>Diocesi di Lodi</a:t>
            </a:r>
            <a:br>
              <a:rPr lang="it-IT" sz="2400" b="1" dirty="0" smtClean="0"/>
            </a:b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2400" b="1" dirty="0" smtClean="0"/>
              <a:t>24 Settembre 2012</a:t>
            </a:r>
            <a:endParaRPr lang="it-IT" sz="2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766936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CONSULTA DIOCESANA</a:t>
            </a:r>
            <a:endParaRPr lang="it-IT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Un piccolo assaggio dei video …</a:t>
            </a:r>
            <a:endParaRPr lang="it-IT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99592" y="2060848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I </a:t>
            </a:r>
            <a:r>
              <a:rPr lang="it-IT" b="1" i="1" dirty="0" err="1" smtClean="0"/>
              <a:t>CD</a:t>
            </a:r>
            <a:r>
              <a:rPr lang="it-IT" b="1" i="1" dirty="0" smtClean="0"/>
              <a:t> </a:t>
            </a:r>
            <a:r>
              <a:rPr lang="it-IT" b="1" i="1" dirty="0" smtClean="0"/>
              <a:t>CON I CONTENUTI MULTIMEDIALI PUO’ ESSERE RICHIESTO </a:t>
            </a:r>
          </a:p>
          <a:p>
            <a:pPr algn="ctr"/>
            <a:r>
              <a:rPr lang="it-IT" b="1" i="1" dirty="0" smtClean="0"/>
              <a:t>A LUCA E ANNAMARIA ALQUATI    CON UNA MAIL AL SEGUENTE INDIRIZZO</a:t>
            </a:r>
          </a:p>
          <a:p>
            <a:pPr algn="ctr"/>
            <a:endParaRPr lang="it-IT" b="1" i="1" dirty="0" smtClean="0"/>
          </a:p>
          <a:p>
            <a:pPr algn="ctr"/>
            <a:r>
              <a:rPr lang="it-IT" b="1" i="1" dirty="0" smtClean="0">
                <a:hlinkClick r:id="rId2"/>
              </a:rPr>
              <a:t>alquati@alice.it</a:t>
            </a:r>
            <a:endParaRPr lang="it-IT" b="1" i="1" dirty="0" smtClean="0"/>
          </a:p>
          <a:p>
            <a:pPr algn="ctr"/>
            <a:endParaRPr lang="it-IT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05584" y="4293096"/>
            <a:ext cx="4608512" cy="1296144"/>
          </a:xfrm>
        </p:spPr>
        <p:txBody>
          <a:bodyPr>
            <a:normAutofit fontScale="77500" lnSpcReduction="20000"/>
          </a:bodyPr>
          <a:lstStyle/>
          <a:p>
            <a:r>
              <a:rPr lang="it-IT" sz="9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2012/2013</a:t>
            </a:r>
            <a:endParaRPr lang="it-IT" b="1" cap="none" spc="0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28600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259632" y="1844824"/>
            <a:ext cx="675640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3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Proposte</a:t>
            </a:r>
          </a:p>
        </p:txBody>
      </p:sp>
    </p:spTree>
    <p:extLst>
      <p:ext uri="{BB962C8B-B14F-4D97-AF65-F5344CB8AC3E}">
        <p14:creationId xmlns="" xmlns:p14="http://schemas.microsoft.com/office/powerpoint/2010/main" val="1967178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398" y="764704"/>
            <a:ext cx="2736304" cy="504056"/>
          </a:xfrm>
        </p:spPr>
        <p:txBody>
          <a:bodyPr>
            <a:normAutofit fontScale="32500" lnSpcReduction="20000"/>
          </a:bodyPr>
          <a:lstStyle/>
          <a:p>
            <a:r>
              <a:rPr lang="it-IT" sz="9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2012/2013</a:t>
            </a:r>
            <a:endParaRPr lang="it-IT" b="1" cap="none" spc="0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28600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112" y="21206"/>
            <a:ext cx="28083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Proposte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4032448" cy="4512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43017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398" y="764704"/>
            <a:ext cx="2736304" cy="504056"/>
          </a:xfrm>
        </p:spPr>
        <p:txBody>
          <a:bodyPr>
            <a:normAutofit fontScale="32500" lnSpcReduction="20000"/>
          </a:bodyPr>
          <a:lstStyle/>
          <a:p>
            <a:r>
              <a:rPr lang="it-IT" sz="9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2012/2013</a:t>
            </a:r>
            <a:endParaRPr lang="it-IT" b="1" cap="none" spc="0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28600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112" y="21206"/>
            <a:ext cx="28083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Proposte</a:t>
            </a:r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4032448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44836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398" y="764704"/>
            <a:ext cx="2736304" cy="504056"/>
          </a:xfrm>
        </p:spPr>
        <p:txBody>
          <a:bodyPr>
            <a:normAutofit fontScale="32500" lnSpcReduction="20000"/>
          </a:bodyPr>
          <a:lstStyle/>
          <a:p>
            <a:r>
              <a:rPr lang="it-IT" sz="9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2012/2013</a:t>
            </a:r>
            <a:endParaRPr lang="it-IT" b="1" cap="none" spc="0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28600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112" y="21206"/>
            <a:ext cx="28083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Proposte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41764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66705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398" y="764704"/>
            <a:ext cx="2736304" cy="504056"/>
          </a:xfrm>
        </p:spPr>
        <p:txBody>
          <a:bodyPr>
            <a:normAutofit fontScale="32500" lnSpcReduction="20000"/>
          </a:bodyPr>
          <a:lstStyle/>
          <a:p>
            <a:r>
              <a:rPr lang="it-IT" sz="93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2012/2013</a:t>
            </a:r>
            <a:endParaRPr lang="it-IT" b="1" cap="none" spc="0" dirty="0" smtClean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286000" cy="169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5112" y="21206"/>
            <a:ext cx="280831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Proposte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2819400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000375" cy="36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949891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188640"/>
            <a:ext cx="356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FF0000"/>
                </a:solidFill>
                <a:latin typeface="Papyrus" pitchFamily="66" charset="0"/>
              </a:rPr>
              <a:t>OLTRE …</a:t>
            </a:r>
            <a:endParaRPr lang="it-IT" sz="3200" b="1" i="1" dirty="0">
              <a:solidFill>
                <a:srgbClr val="FF0000"/>
              </a:solidFill>
              <a:latin typeface="Papyru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469645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92896"/>
            <a:ext cx="2520280" cy="261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764704"/>
            <a:ext cx="212669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188640"/>
            <a:ext cx="3563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FF0000"/>
                </a:solidFill>
                <a:latin typeface="Papyrus" pitchFamily="66" charset="0"/>
              </a:rPr>
              <a:t>OLTRE …</a:t>
            </a:r>
            <a:endParaRPr lang="it-IT" sz="3200" b="1" i="1" dirty="0">
              <a:solidFill>
                <a:srgbClr val="FF0000"/>
              </a:solidFill>
              <a:latin typeface="Papyru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056784" cy="594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214563" y="6248400"/>
            <a:ext cx="5000625" cy="455613"/>
          </a:xfrm>
          <a:noFill/>
        </p:spPr>
        <p:txBody>
          <a:bodyPr/>
          <a:lstStyle/>
          <a:p>
            <a:r>
              <a:rPr lang="en-GB" smtClean="0">
                <a:ea typeface="Lucida Sans Unicode" pitchFamily="34" charset="0"/>
              </a:rPr>
              <a:t>Consulta Diocesana per la Pastorale della Famiglia</a:t>
            </a:r>
          </a:p>
        </p:txBody>
      </p:sp>
      <p:sp>
        <p:nvSpPr>
          <p:cNvPr id="2051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631E6D-7613-4DA5-BB47-745A68D4A1C8}" type="slidenum">
              <a:rPr lang="en-GB" smtClean="0">
                <a:ea typeface="Lucida Sans Unicode" pitchFamily="34" charset="0"/>
              </a:rPr>
              <a:pPr/>
              <a:t>18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2052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1136650"/>
            <a:ext cx="7772400" cy="1757363"/>
          </a:xfrm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i="1" smtClean="0">
                <a:solidFill>
                  <a:srgbClr val="006600"/>
                </a:solidFill>
                <a:latin typeface="Bookman Old Style" pitchFamily="18" charset="0"/>
              </a:rPr>
              <a:t>Consulta Diocesana per la Pastorale della Famiglia</a:t>
            </a:r>
            <a:br>
              <a:rPr lang="en-GB" sz="3600" b="1" i="1" smtClean="0">
                <a:solidFill>
                  <a:srgbClr val="006600"/>
                </a:solidFill>
                <a:latin typeface="Bookman Old Style" pitchFamily="18" charset="0"/>
              </a:rPr>
            </a:br>
            <a:endParaRPr lang="en-GB" sz="3600" b="1" i="1" smtClean="0">
              <a:solidFill>
                <a:srgbClr val="006600"/>
              </a:solidFill>
              <a:latin typeface="Bookman Old Style" pitchFamily="18" charset="0"/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827088" y="4010025"/>
            <a:ext cx="7772400" cy="76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b="1" kern="0" dirty="0">
                <a:solidFill>
                  <a:srgbClr val="006600"/>
                </a:solidFill>
                <a:latin typeface="Bookman Old Style" pitchFamily="18" charset="0"/>
                <a:ea typeface="+mj-ea"/>
                <a:cs typeface="+mj-cs"/>
              </a:rPr>
              <a:t>PERCORSI</a:t>
            </a:r>
            <a:endParaRPr lang="en-GB" sz="4400" b="1" i="1" kern="0" dirty="0">
              <a:solidFill>
                <a:srgbClr val="006600"/>
              </a:solidFill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D6973A-BD39-44B6-83AC-62FBE931D17C}" type="slidenum">
              <a:rPr lang="en-GB" smtClean="0">
                <a:ea typeface="Lucida Sans Unicode" pitchFamily="34" charset="0"/>
              </a:rPr>
              <a:pPr/>
              <a:t>19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0813" cy="1239838"/>
          </a:xfrm>
        </p:spPr>
        <p:txBody>
          <a:bodyPr/>
          <a:lstStyle/>
          <a:p>
            <a:pPr eaLnBrk="1" hangingPunct="1"/>
            <a:r>
              <a:rPr lang="it-IT" sz="2800" b="1" smtClean="0"/>
              <a:t>P</a:t>
            </a:r>
            <a:r>
              <a:rPr lang="it-IT" sz="3200" b="1" smtClean="0"/>
              <a:t>ercorsi di Consulta</a:t>
            </a:r>
            <a:br>
              <a:rPr lang="it-IT" sz="3200" b="1" smtClean="0"/>
            </a:br>
            <a:r>
              <a:rPr lang="it-IT" sz="2800" b="1" i="1" smtClean="0">
                <a:solidFill>
                  <a:schemeClr val="accent1"/>
                </a:solidFill>
              </a:rPr>
              <a:t>Lodi, settembre 2010</a:t>
            </a:r>
            <a:endParaRPr lang="it-IT" sz="280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0813" cy="451485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it-IT" sz="2800" smtClean="0"/>
              <a:t>    L’istituzione della Consulta Diocesana della Pastorale Diocesana e dei Coordinamenti vicariali ad essa collegati discende da una scelta precisa  del nostro Vescovo.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it-IT" sz="2800" smtClean="0"/>
              <a:t>    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it-IT" sz="2800" smtClean="0"/>
              <a:t>    Questa scelta opera nella direzione della </a:t>
            </a:r>
            <a:r>
              <a:rPr lang="it-IT" sz="2800" u="sng" smtClean="0"/>
              <a:t>costruzione di una rete</a:t>
            </a:r>
            <a:r>
              <a:rPr lang="it-IT" sz="2800" smtClean="0"/>
              <a:t> capace sia di veicolare informazione e coinvolgimento sia di raccogliere proposte e richieste.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it-IT" smtClean="0"/>
          </a:p>
        </p:txBody>
      </p:sp>
      <p:sp>
        <p:nvSpPr>
          <p:cNvPr id="307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214563" y="6248400"/>
            <a:ext cx="5000625" cy="455613"/>
          </a:xfrm>
          <a:noFill/>
        </p:spPr>
        <p:txBody>
          <a:bodyPr/>
          <a:lstStyle/>
          <a:p>
            <a:r>
              <a:rPr lang="en-GB" smtClean="0">
                <a:ea typeface="Lucida Sans Unicode" pitchFamily="34" charset="0"/>
              </a:rPr>
              <a:t>Consulta Diocesana per la Pastorale della Famiglia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eghiera1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31104" y="-47592"/>
            <a:ext cx="6165304" cy="62604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0" y="54868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Il  tempo della</a:t>
            </a:r>
          </a:p>
          <a:p>
            <a:pPr algn="ctr"/>
            <a:r>
              <a:rPr lang="it-IT" sz="2400" b="1" i="1" dirty="0" smtClean="0"/>
              <a:t>Preghiera</a:t>
            </a:r>
            <a:endParaRPr lang="it-IT" sz="2400" b="1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95536" y="1844824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i="1" dirty="0" smtClean="0">
                <a:solidFill>
                  <a:srgbClr val="FF0000"/>
                </a:solidFill>
                <a:latin typeface="Baskerville Old Face" pitchFamily="18" charset="0"/>
              </a:rPr>
              <a:t>Canto d’inizio</a:t>
            </a:r>
            <a:endParaRPr lang="it-IT" sz="3600" b="1" i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AD7B5F-853E-4124-9091-D737CA3681FB}" type="slidenum">
              <a:rPr lang="en-GB" smtClean="0">
                <a:ea typeface="Lucida Sans Unicode" pitchFamily="34" charset="0"/>
              </a:rPr>
              <a:pPr/>
              <a:t>20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0813" cy="1239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800" b="1" smtClean="0"/>
              <a:t/>
            </a:r>
            <a:br>
              <a:rPr lang="it-IT" sz="2800" b="1" smtClean="0"/>
            </a:br>
            <a:r>
              <a:rPr lang="it-IT" sz="3200" b="1" smtClean="0"/>
              <a:t>Percorsi di Consulta: perché</a:t>
            </a:r>
            <a:r>
              <a:rPr lang="it-IT" sz="2800" u="sng" smtClean="0"/>
              <a:t/>
            </a:r>
            <a:br>
              <a:rPr lang="it-IT" sz="2800" u="sng" smtClean="0"/>
            </a:br>
            <a:endParaRPr lang="it-IT" sz="280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0813" cy="451485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it-IT" smtClean="0"/>
              <a:t>   </a:t>
            </a:r>
            <a:r>
              <a:rPr lang="it-IT" sz="2800" smtClean="0"/>
              <a:t>Consulta e Coordinamenti richiedono sostanza di continuità e di contenuto in connessione all’azione dell’Ufficio per la Pastorale Familiare:</a:t>
            </a:r>
          </a:p>
          <a:p>
            <a:pPr lvl="1" eaLnBrk="1" hangingPunct="1"/>
            <a:r>
              <a:rPr lang="it-IT" smtClean="0"/>
              <a:t>per ampliare il raggio di azione pastorale</a:t>
            </a:r>
          </a:p>
          <a:p>
            <a:pPr lvl="1" eaLnBrk="1" hangingPunct="1"/>
            <a:r>
              <a:rPr lang="it-IT" smtClean="0"/>
              <a:t>quale momento formativo per far crescere una coscienza pastorale condivisa</a:t>
            </a:r>
          </a:p>
          <a:p>
            <a:pPr lvl="1" eaLnBrk="1" hangingPunct="1"/>
            <a:r>
              <a:rPr lang="it-IT" smtClean="0"/>
              <a:t>per introdurre o consolidare rapporti con vicariati e parrocchie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it-IT" smtClean="0"/>
              <a:t> 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it-IT" smtClean="0"/>
          </a:p>
        </p:txBody>
      </p:sp>
      <p:sp>
        <p:nvSpPr>
          <p:cNvPr id="410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214563" y="6248400"/>
            <a:ext cx="5000625" cy="455613"/>
          </a:xfrm>
          <a:noFill/>
        </p:spPr>
        <p:txBody>
          <a:bodyPr/>
          <a:lstStyle/>
          <a:p>
            <a:r>
              <a:rPr lang="en-GB" smtClean="0">
                <a:ea typeface="Lucida Sans Unicode" pitchFamily="34" charset="0"/>
              </a:rPr>
              <a:t>Consulta Diocesana per la Pastorale della Famiglia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F29805-BF2C-43F4-8EDA-A7966FDCB1FA}" type="slidenum">
              <a:rPr lang="en-GB" smtClean="0">
                <a:ea typeface="Lucida Sans Unicode" pitchFamily="34" charset="0"/>
              </a:rPr>
              <a:pPr/>
              <a:t>21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0813" cy="1239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800" b="1" smtClean="0"/>
              <a:t/>
            </a:r>
            <a:br>
              <a:rPr lang="it-IT" sz="2800" b="1" smtClean="0"/>
            </a:br>
            <a:r>
              <a:rPr lang="it-IT" sz="3200" b="1" smtClean="0"/>
              <a:t>Percorsi di Consulta: perché</a:t>
            </a:r>
            <a:r>
              <a:rPr lang="it-IT" sz="2800" u="sng" smtClean="0"/>
              <a:t/>
            </a:r>
            <a:br>
              <a:rPr lang="it-IT" sz="2800" u="sng" smtClean="0"/>
            </a:br>
            <a:endParaRPr lang="it-IT" sz="280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500188"/>
            <a:ext cx="7770812" cy="45148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Times New Roman" pitchFamily="18" charset="0"/>
              <a:buNone/>
            </a:pPr>
            <a:r>
              <a:rPr lang="it-IT" smtClean="0"/>
              <a:t>   </a:t>
            </a:r>
            <a:r>
              <a:rPr lang="it-IT" sz="2400" smtClean="0"/>
              <a:t>Obiettivi di lavoro:</a:t>
            </a:r>
          </a:p>
          <a:p>
            <a:pPr lvl="1" eaLnBrk="1" hangingPunct="1"/>
            <a:r>
              <a:rPr lang="it-IT" sz="2400" smtClean="0"/>
              <a:t>collaborare tra Consulta e Ufficio nella promozione di  iniziative concrete (Festa famiglia, Dialoghi pastorale familiare); </a:t>
            </a:r>
          </a:p>
          <a:p>
            <a:pPr lvl="1" eaLnBrk="1" hangingPunct="1"/>
            <a:r>
              <a:rPr lang="it-IT" sz="2400" smtClean="0"/>
              <a:t>avviare o meglio strutturare la collaborazione con i Coordinamenti vicariali, </a:t>
            </a:r>
          </a:p>
          <a:p>
            <a:pPr lvl="1" eaLnBrk="1" hangingPunct="1"/>
            <a:r>
              <a:rPr lang="it-IT" sz="2400" smtClean="0"/>
              <a:t>accrescere le conoscenze nello scambio tra Commissione e Coordinamenti, </a:t>
            </a:r>
          </a:p>
          <a:p>
            <a:pPr lvl="1" eaLnBrk="1" hangingPunct="1"/>
            <a:r>
              <a:rPr lang="it-IT" sz="2400" smtClean="0">
                <a:solidFill>
                  <a:schemeClr val="accent1"/>
                </a:solidFill>
              </a:rPr>
              <a:t>animare il confronto e la riflessione sui temi della pastorale familiare, favorendo l’incontro tra referenti vicariali e referenti parrocchiali</a:t>
            </a:r>
          </a:p>
        </p:txBody>
      </p:sp>
      <p:sp>
        <p:nvSpPr>
          <p:cNvPr id="5125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214563" y="6248400"/>
            <a:ext cx="5000625" cy="455613"/>
          </a:xfrm>
          <a:noFill/>
        </p:spPr>
        <p:txBody>
          <a:bodyPr/>
          <a:lstStyle/>
          <a:p>
            <a:r>
              <a:rPr lang="en-GB" smtClean="0">
                <a:ea typeface="Lucida Sans Unicode" pitchFamily="34" charset="0"/>
              </a:rPr>
              <a:t>Consulta Diocesana per la Pastorale della Famiglia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EBF283-9C29-4A66-851F-24E3D4B96FF7}" type="slidenum">
              <a:rPr lang="en-GB" smtClean="0">
                <a:ea typeface="Lucida Sans Unicode" pitchFamily="34" charset="0"/>
              </a:rPr>
              <a:pPr/>
              <a:t>22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7770813" cy="1023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800" b="1" smtClean="0"/>
              <a:t/>
            </a:r>
            <a:br>
              <a:rPr lang="it-IT" sz="2800" b="1" smtClean="0"/>
            </a:br>
            <a:r>
              <a:rPr lang="it-IT" sz="3200" b="1" smtClean="0"/>
              <a:t>Percorsi di Consulta: come procedere</a:t>
            </a:r>
            <a:br>
              <a:rPr lang="it-IT" sz="3200" b="1" smtClean="0"/>
            </a:br>
            <a:r>
              <a:rPr lang="it-IT" sz="2800" u="sng" smtClean="0"/>
              <a:t/>
            </a:r>
            <a:br>
              <a:rPr lang="it-IT" sz="2800" u="sng" smtClean="0"/>
            </a:br>
            <a:endParaRPr lang="it-IT" sz="280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569325" cy="460216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Times New Roman" pitchFamily="18" charset="0"/>
              <a:buNone/>
            </a:pPr>
            <a:r>
              <a:rPr lang="it-IT" smtClean="0"/>
              <a:t>   </a:t>
            </a:r>
            <a:r>
              <a:rPr lang="it-IT" sz="2400" smtClean="0"/>
              <a:t>Nell’ottica di “costruire una rete capace di veicolare informazioni e  coinvolgimento,  sia di raccogliere  proposte e richieste”:</a:t>
            </a:r>
          </a:p>
          <a:p>
            <a:pPr eaLnBrk="1" hangingPunct="1">
              <a:lnSpc>
                <a:spcPct val="100000"/>
              </a:lnSpc>
              <a:buFont typeface="Times New Roman" pitchFamily="18" charset="0"/>
              <a:buNone/>
            </a:pPr>
            <a:r>
              <a:rPr lang="it-IT" sz="2400" b="1" i="1" smtClean="0">
                <a:solidFill>
                  <a:srgbClr val="006600"/>
                </a:solidFill>
              </a:rPr>
              <a:t>      </a:t>
            </a:r>
            <a:r>
              <a:rPr lang="it-IT" sz="2400" b="1" i="1" u="sng" smtClean="0">
                <a:solidFill>
                  <a:schemeClr val="accent1"/>
                </a:solidFill>
              </a:rPr>
              <a:t>Ospedaletto, giugno 2011</a:t>
            </a:r>
            <a:r>
              <a:rPr lang="it-IT" sz="2400" b="1" smtClean="0">
                <a:solidFill>
                  <a:schemeClr val="accent1"/>
                </a:solidFill>
              </a:rPr>
              <a:t>: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it-IT" sz="2400" smtClean="0">
                <a:sym typeface="Wingdings" pitchFamily="2" charset="2"/>
              </a:rPr>
              <a:t> </a:t>
            </a:r>
            <a:r>
              <a:rPr lang="it-IT" sz="2400" smtClean="0"/>
              <a:t>Proposta di strumento di lavoro (traccia comune di supporto per incontrare, conoscere e farsi conoscere, raccogliere e/o aggiornare le informazioni sui cammini parrocchiali di pastorale familiare)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it-IT" sz="2400" b="1" i="1" smtClean="0">
                <a:solidFill>
                  <a:schemeClr val="accent1"/>
                </a:solidFill>
              </a:rPr>
              <a:t>      </a:t>
            </a:r>
            <a:r>
              <a:rPr lang="it-IT" sz="2400" b="1" i="1" u="sng" smtClean="0">
                <a:solidFill>
                  <a:schemeClr val="accent1"/>
                </a:solidFill>
              </a:rPr>
              <a:t>Codogno, gennaio 2012</a:t>
            </a:r>
            <a:r>
              <a:rPr lang="it-IT" sz="2400" i="1" u="sng" smtClean="0">
                <a:solidFill>
                  <a:schemeClr val="accent1"/>
                </a:solidFill>
              </a:rPr>
              <a:t>: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it-IT" sz="2400" smtClean="0">
                <a:sym typeface="Wingdings" pitchFamily="2" charset="2"/>
              </a:rPr>
              <a:t> </a:t>
            </a:r>
            <a:r>
              <a:rPr lang="it-IT" sz="2400" smtClean="0"/>
              <a:t>Condivisione di informazioni raccolte dalla  Commissione UDPF durante la visita pastorale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it-IT" smtClean="0"/>
          </a:p>
        </p:txBody>
      </p:sp>
      <p:sp>
        <p:nvSpPr>
          <p:cNvPr id="6149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214563" y="6248400"/>
            <a:ext cx="5000625" cy="455613"/>
          </a:xfrm>
          <a:noFill/>
        </p:spPr>
        <p:txBody>
          <a:bodyPr/>
          <a:lstStyle/>
          <a:p>
            <a:r>
              <a:rPr lang="en-GB" smtClean="0">
                <a:ea typeface="Lucida Sans Unicode" pitchFamily="34" charset="0"/>
              </a:rPr>
              <a:t>Consulta Diocesana per la Pastorale della Famiglia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E4B3BC-BB9A-468B-86AA-F21779F9E942}" type="slidenum">
              <a:rPr lang="en-GB" smtClean="0">
                <a:ea typeface="Lucida Sans Unicode" pitchFamily="34" charset="0"/>
              </a:rPr>
              <a:pPr/>
              <a:t>23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0813" cy="1239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800" b="1" smtClean="0"/>
              <a:t/>
            </a:r>
            <a:br>
              <a:rPr lang="it-IT" sz="2800" b="1" smtClean="0"/>
            </a:br>
            <a:r>
              <a:rPr lang="it-IT" sz="2800" b="1" smtClean="0"/>
              <a:t/>
            </a:r>
            <a:br>
              <a:rPr lang="it-IT" sz="2800" b="1" smtClean="0"/>
            </a:br>
            <a:r>
              <a:rPr lang="it-IT" sz="3200" b="1" smtClean="0"/>
              <a:t>Percorsi di Consulta: come procedere</a:t>
            </a:r>
            <a:br>
              <a:rPr lang="it-IT" sz="3200" b="1" smtClean="0"/>
            </a:br>
            <a:endParaRPr lang="it-IT" sz="280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00188"/>
            <a:ext cx="7921625" cy="451485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it-IT" sz="2800" smtClean="0"/>
              <a:t>    </a:t>
            </a:r>
            <a:r>
              <a:rPr lang="it-IT" sz="2400" smtClean="0"/>
              <a:t>     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it-IT" sz="2400" smtClean="0"/>
              <a:t>      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it-IT" sz="2400" b="1" i="1" u="sng" smtClean="0">
                <a:solidFill>
                  <a:schemeClr val="accent1"/>
                </a:solidFill>
              </a:rPr>
              <a:t> Lodi, settembre 2012</a:t>
            </a:r>
            <a:r>
              <a:rPr lang="it-IT" sz="2400" b="1" i="1" smtClean="0">
                <a:solidFill>
                  <a:schemeClr val="accent1"/>
                </a:solidFill>
              </a:rPr>
              <a:t>: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it-IT" sz="2400" smtClean="0"/>
          </a:p>
          <a:p>
            <a:pPr algn="ctr" eaLnBrk="1" hangingPunct="1">
              <a:buFont typeface="Times New Roman" pitchFamily="18" charset="0"/>
              <a:buNone/>
            </a:pPr>
            <a:r>
              <a:rPr lang="it-IT" b="1" smtClean="0"/>
              <a:t>   </a:t>
            </a:r>
            <a:r>
              <a:rPr lang="it-IT" smtClean="0"/>
              <a:t>A che punto siamo? </a:t>
            </a:r>
          </a:p>
          <a:p>
            <a:pPr algn="ctr" eaLnBrk="1" hangingPunct="1">
              <a:buFont typeface="Times New Roman" pitchFamily="18" charset="0"/>
              <a:buNone/>
            </a:pPr>
            <a:endParaRPr lang="it-IT" b="1" smtClean="0"/>
          </a:p>
        </p:txBody>
      </p:sp>
      <p:sp>
        <p:nvSpPr>
          <p:cNvPr id="7173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214563" y="6248400"/>
            <a:ext cx="5000625" cy="455613"/>
          </a:xfrm>
          <a:noFill/>
        </p:spPr>
        <p:txBody>
          <a:bodyPr/>
          <a:lstStyle/>
          <a:p>
            <a:r>
              <a:rPr lang="en-GB" smtClean="0">
                <a:ea typeface="Lucida Sans Unicode" pitchFamily="34" charset="0"/>
              </a:rPr>
              <a:t>Consulta Diocesana per la Pastorale della Famiglia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6D06A7-B54C-48D1-A5E0-4B9D856A971A}" type="slidenum">
              <a:rPr lang="en-GB" smtClean="0">
                <a:ea typeface="Lucida Sans Unicode" pitchFamily="34" charset="0"/>
              </a:rPr>
              <a:pPr/>
              <a:t>24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0813" cy="12398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800" b="1" smtClean="0"/>
              <a:t/>
            </a:r>
            <a:br>
              <a:rPr lang="it-IT" sz="2800" b="1" smtClean="0"/>
            </a:br>
            <a:r>
              <a:rPr lang="it-IT" sz="3200" b="1" smtClean="0"/>
              <a:t>Percorsi di Consulta: come procedere</a:t>
            </a:r>
            <a:br>
              <a:rPr lang="it-IT" sz="3200" b="1" smtClean="0"/>
            </a:br>
            <a:r>
              <a:rPr lang="it-IT" sz="2800" b="1" i="1" smtClean="0">
                <a:solidFill>
                  <a:schemeClr val="accent1"/>
                </a:solidFill>
              </a:rPr>
              <a:t> (Anno Pastorale 2012/2013) </a:t>
            </a:r>
            <a:r>
              <a:rPr lang="it-IT" sz="2800" u="sng" smtClean="0"/>
              <a:t/>
            </a:r>
            <a:br>
              <a:rPr lang="it-IT" sz="2800" u="sng" smtClean="0"/>
            </a:br>
            <a:endParaRPr lang="it-IT" sz="28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00188"/>
            <a:ext cx="7921625" cy="4514850"/>
          </a:xfrm>
        </p:spPr>
        <p:txBody>
          <a:bodyPr/>
          <a:lstStyle/>
          <a:p>
            <a:pPr eaLnBrk="1" hangingPunct="1">
              <a:buFont typeface="Times New Roman" pitchFamily="18" charset="0"/>
              <a:buNone/>
            </a:pPr>
            <a:r>
              <a:rPr lang="it-IT" sz="2800" smtClean="0"/>
              <a:t>    </a:t>
            </a:r>
            <a:r>
              <a:rPr lang="it-IT" sz="2400" smtClean="0"/>
              <a:t>     </a:t>
            </a:r>
          </a:p>
          <a:p>
            <a:pPr eaLnBrk="1" hangingPunct="1">
              <a:buFont typeface="Times New Roman" pitchFamily="18" charset="0"/>
              <a:buNone/>
            </a:pPr>
            <a:r>
              <a:rPr lang="it-IT" sz="2400" smtClean="0"/>
              <a:t>      Proposte operative:</a:t>
            </a:r>
          </a:p>
          <a:p>
            <a:pPr eaLnBrk="1" hangingPunct="1">
              <a:buFont typeface="Times New Roman" pitchFamily="18" charset="0"/>
              <a:buNone/>
            </a:pPr>
            <a:endParaRPr lang="it-IT" sz="2400" smtClean="0"/>
          </a:p>
          <a:p>
            <a:pPr lvl="1" eaLnBrk="1" hangingPunct="1">
              <a:buFont typeface="Wingdings" pitchFamily="2" charset="2"/>
              <a:buChar char="à"/>
            </a:pPr>
            <a:r>
              <a:rPr lang="it-IT" sz="2400" smtClean="0">
                <a:sym typeface="Wingdings" pitchFamily="2" charset="2"/>
              </a:rPr>
              <a:t> Raccolta informazioni e sintesi da parte di ogni vicariato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it-IT" sz="2400" smtClean="0">
                <a:sym typeface="Wingdings" pitchFamily="2" charset="2"/>
              </a:rPr>
              <a:t> Sintesi complessiva da parte dell’UPDF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it-IT" sz="2400" smtClean="0">
                <a:sym typeface="Wingdings" pitchFamily="2" charset="2"/>
              </a:rPr>
              <a:t> Restituzione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it-IT" sz="2400" smtClean="0">
                <a:sym typeface="Wingdings" pitchFamily="2" charset="2"/>
              </a:rPr>
              <a:t> Ipotesi di sviluppo</a:t>
            </a:r>
          </a:p>
          <a:p>
            <a:pPr lvl="1" eaLnBrk="1" hangingPunct="1">
              <a:buFont typeface="Wingdings" pitchFamily="2" charset="2"/>
              <a:buChar char="à"/>
            </a:pPr>
            <a:r>
              <a:rPr lang="it-IT" sz="2400" smtClean="0">
                <a:sym typeface="Wingdings" pitchFamily="2" charset="2"/>
              </a:rPr>
              <a:t> …</a:t>
            </a:r>
            <a:endParaRPr lang="it-IT" sz="2400" smtClean="0"/>
          </a:p>
          <a:p>
            <a:pPr algn="ctr" eaLnBrk="1" hangingPunct="1">
              <a:buFont typeface="Times New Roman" pitchFamily="18" charset="0"/>
              <a:buNone/>
            </a:pPr>
            <a:endParaRPr lang="it-IT" smtClean="0"/>
          </a:p>
        </p:txBody>
      </p:sp>
      <p:sp>
        <p:nvSpPr>
          <p:cNvPr id="8197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214563" y="6248400"/>
            <a:ext cx="5000625" cy="455613"/>
          </a:xfrm>
          <a:noFill/>
        </p:spPr>
        <p:txBody>
          <a:bodyPr/>
          <a:lstStyle/>
          <a:p>
            <a:r>
              <a:rPr lang="en-GB" smtClean="0">
                <a:ea typeface="Lucida Sans Unicode" pitchFamily="34" charset="0"/>
              </a:rPr>
              <a:t>Consulta Diocesana per la Pastorale della Famiglia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Il  tempo della</a:t>
            </a:r>
          </a:p>
          <a:p>
            <a:pPr algn="ctr"/>
            <a:r>
              <a:rPr lang="it-IT" sz="2400" b="1" i="1" dirty="0" smtClean="0"/>
              <a:t>Preghiera</a:t>
            </a:r>
            <a:endParaRPr lang="it-IT" sz="2400" b="1" i="1" dirty="0"/>
          </a:p>
        </p:txBody>
      </p:sp>
      <p:pic>
        <p:nvPicPr>
          <p:cNvPr id="3" name="Immagine 2" descr="preghiera 4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514095" y="734377"/>
            <a:ext cx="6366026" cy="5562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eghiera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3909" y="1164792"/>
            <a:ext cx="5697117" cy="5689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Il  tempo della</a:t>
            </a:r>
          </a:p>
          <a:p>
            <a:pPr algn="ctr"/>
            <a:r>
              <a:rPr lang="it-IT" sz="2400" b="1" i="1" dirty="0" smtClean="0"/>
              <a:t>Preghiera</a:t>
            </a:r>
            <a:endParaRPr lang="it-IT" sz="2400" b="1" i="1" dirty="0"/>
          </a:p>
        </p:txBody>
      </p:sp>
      <p:sp>
        <p:nvSpPr>
          <p:cNvPr id="4" name="Rettangolo 3"/>
          <p:cNvSpPr/>
          <p:nvPr/>
        </p:nvSpPr>
        <p:spPr>
          <a:xfrm>
            <a:off x="4355976" y="5517232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</a:rPr>
              <a:t>Lectio</a:t>
            </a:r>
          </a:p>
          <a:p>
            <a:pPr algn="ctr"/>
            <a:r>
              <a:rPr lang="it-IT" sz="2400" i="1" dirty="0" smtClean="0">
                <a:solidFill>
                  <a:srgbClr val="002060"/>
                </a:solidFill>
              </a:rPr>
              <a:t>(riflessioni di Don Antonio</a:t>
            </a:r>
            <a:r>
              <a:rPr lang="it-IT" sz="2400" i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4211960" cy="2060848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Ufficio di Pastorale familiare</a:t>
            </a:r>
            <a:br>
              <a:rPr lang="it-IT" sz="2400" b="1" dirty="0" smtClean="0"/>
            </a:br>
            <a:r>
              <a:rPr lang="it-IT" sz="2400" b="1" dirty="0" smtClean="0"/>
              <a:t>Diocesi di Lodi</a:t>
            </a:r>
            <a:br>
              <a:rPr lang="it-IT" sz="2400" b="1" dirty="0" smtClean="0"/>
            </a:b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2400" b="1" dirty="0" smtClean="0"/>
              <a:t>24 Settembre 2012</a:t>
            </a:r>
            <a:endParaRPr lang="it-IT" sz="2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7664" y="1916832"/>
            <a:ext cx="6400800" cy="766936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CONSULTA DIOCESANA</a:t>
            </a:r>
          </a:p>
          <a:p>
            <a:endParaRPr lang="it-IT" sz="4400" b="1" dirty="0" smtClean="0">
              <a:solidFill>
                <a:srgbClr val="FF0000"/>
              </a:solidFill>
            </a:endParaRP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63688" y="2708920"/>
            <a:ext cx="57606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IL TEMA PER L’ ANNO PASTORALE</a:t>
            </a:r>
          </a:p>
          <a:p>
            <a:pPr algn="ctr"/>
            <a:r>
              <a:rPr lang="it-IT" sz="3600" b="1" dirty="0" smtClean="0"/>
              <a:t>2012 – 2013</a:t>
            </a:r>
          </a:p>
          <a:p>
            <a:pPr algn="ctr"/>
            <a:r>
              <a:rPr lang="it-IT" sz="2000" i="1" dirty="0" err="1" smtClean="0"/>
              <a:t>Reginella</a:t>
            </a:r>
            <a:r>
              <a:rPr lang="it-IT" sz="2000" i="1" dirty="0" smtClean="0"/>
              <a:t> e Giacinto Bosoni</a:t>
            </a:r>
            <a:r>
              <a:rPr lang="it-IT" sz="2400" b="1" dirty="0" smtClean="0"/>
              <a:t> 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0"/>
            <a:ext cx="4211960" cy="2780928"/>
          </a:xfrm>
        </p:spPr>
        <p:txBody>
          <a:bodyPr>
            <a:normAutofit/>
          </a:bodyPr>
          <a:lstStyle/>
          <a:p>
            <a:r>
              <a:rPr lang="it-IT" sz="2400" b="1" dirty="0" smtClean="0"/>
              <a:t>Ufficio di Pastorale familiare</a:t>
            </a:r>
            <a:br>
              <a:rPr lang="it-IT" sz="2400" b="1" dirty="0" smtClean="0"/>
            </a:br>
            <a:r>
              <a:rPr lang="it-IT" sz="2400" b="1" dirty="0" smtClean="0"/>
              <a:t>Diocesi di Lodi</a:t>
            </a:r>
            <a:br>
              <a:rPr lang="it-IT" sz="2400" b="1" dirty="0" smtClean="0"/>
            </a:br>
            <a:r>
              <a:rPr lang="it-IT" sz="2400" b="1" dirty="0"/>
              <a:t/>
            </a:r>
            <a:br>
              <a:rPr lang="it-IT" sz="2400" b="1" dirty="0"/>
            </a:br>
            <a:r>
              <a:rPr lang="it-IT" sz="2400" b="1" dirty="0" smtClean="0"/>
              <a:t>24 Settembre 2012</a:t>
            </a:r>
            <a:endParaRPr lang="it-IT" sz="2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47664" y="2708920"/>
            <a:ext cx="6400800" cy="766936"/>
          </a:xfrm>
        </p:spPr>
        <p:txBody>
          <a:bodyPr>
            <a:norm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CONSULTA DIOCESANA</a:t>
            </a:r>
          </a:p>
          <a:p>
            <a:endParaRPr lang="it-IT" sz="4400" b="1" dirty="0" smtClean="0">
              <a:solidFill>
                <a:srgbClr val="FF0000"/>
              </a:solidFill>
            </a:endParaRPr>
          </a:p>
          <a:p>
            <a:endParaRPr lang="it-IT" sz="4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835696" y="414908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IL SUSSIDIO UNO STRUMENTO PREZIOSO</a:t>
            </a:r>
            <a:endParaRPr lang="it-IT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/>
              <a:t> </a:t>
            </a:r>
            <a:endParaRPr lang="it-IT" sz="2400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23528" y="692696"/>
            <a:ext cx="64807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Il sussidio è uno strumento storico che l’Ufficio Famiglia mette a disposizione  dei gruppi famiglia della  diocesi.</a:t>
            </a:r>
          </a:p>
          <a:p>
            <a:endParaRPr lang="it-IT" dirty="0" smtClean="0"/>
          </a:p>
          <a:p>
            <a:r>
              <a:rPr lang="it-IT" dirty="0" smtClean="0"/>
              <a:t>Essenzialmente è pensato come uno strumento di lavoro per i Gruppi Famiglia</a:t>
            </a:r>
          </a:p>
          <a:p>
            <a:endParaRPr lang="it-IT" dirty="0" smtClean="0"/>
          </a:p>
          <a:p>
            <a:r>
              <a:rPr lang="it-IT" dirty="0" smtClean="0"/>
              <a:t>Ma può essere utilizzato  come strumento di formazione per  gruppi di  Giovani coppie, di Genitori dell’iniziazione Cristiana …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… o come strumento di cammino-riflessione per le singole coppie che vogliono crescere  nella loro formazione e nella consapevolezza del loro essere sposi Cristiani</a:t>
            </a:r>
            <a:endParaRPr lang="it-IT" dirty="0"/>
          </a:p>
        </p:txBody>
      </p:sp>
      <p:pic>
        <p:nvPicPr>
          <p:cNvPr id="4" name="Immagine 3" descr="DSC_02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3645024"/>
            <a:ext cx="1911116" cy="2885410"/>
          </a:xfrm>
          <a:prstGeom prst="rect">
            <a:avLst/>
          </a:prstGeom>
        </p:spPr>
      </p:pic>
      <p:pic>
        <p:nvPicPr>
          <p:cNvPr id="7" name="Immagine 6" descr="100_58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12976"/>
            <a:ext cx="3598318" cy="2010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436096" y="126876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Il Sussidio è pensato in sette capitoli che scandiscono le ore della giornata e vogliono toccare altrettanti temi  familiari-coniugali  legati a quella precisa ora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Orologio veloc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4464496" cy="2808312"/>
          </a:xfrm>
          <a:prstGeom prst="rect">
            <a:avLst/>
          </a:prstGeom>
        </p:spPr>
      </p:pic>
      <p:pic>
        <p:nvPicPr>
          <p:cNvPr id="6" name="Immagine 5" descr="temi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450360" y="3038472"/>
            <a:ext cx="3032760" cy="4245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26064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 struttura del sussidio  </a:t>
            </a:r>
            <a:endParaRPr lang="it-IT" sz="24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99592" y="1412776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1- la preghiera iniziale</a:t>
            </a:r>
          </a:p>
          <a:p>
            <a:r>
              <a:rPr lang="it-IT" dirty="0" smtClean="0"/>
              <a:t>2- una provocazione utilizzando </a:t>
            </a:r>
          </a:p>
          <a:p>
            <a:r>
              <a:rPr lang="it-IT" dirty="0" smtClean="0"/>
              <a:t>	a- un testo letterario</a:t>
            </a:r>
          </a:p>
          <a:p>
            <a:r>
              <a:rPr lang="it-IT" dirty="0" smtClean="0"/>
              <a:t>	b- una canzone</a:t>
            </a:r>
          </a:p>
          <a:p>
            <a:r>
              <a:rPr lang="it-IT" dirty="0" smtClean="0"/>
              <a:t>	c- un video</a:t>
            </a:r>
          </a:p>
          <a:p>
            <a:r>
              <a:rPr lang="it-IT" dirty="0" smtClean="0"/>
              <a:t>3- La Sua Parola:  l’ascolto della parola di Dio</a:t>
            </a:r>
          </a:p>
          <a:p>
            <a:r>
              <a:rPr lang="it-IT" dirty="0" smtClean="0"/>
              <a:t>4- una breve spiegazione della Parola Ascoltata</a:t>
            </a:r>
          </a:p>
          <a:p>
            <a:r>
              <a:rPr lang="it-IT" dirty="0" smtClean="0"/>
              <a:t>5- La Nostra Vita: una attualizzazione del tema nella vita coniugale –familiare</a:t>
            </a:r>
          </a:p>
          <a:p>
            <a:r>
              <a:rPr lang="it-IT" dirty="0" smtClean="0"/>
              <a:t>6 -alcune domande per favorire il dialogo nella coppia e poi nel gruppo</a:t>
            </a:r>
          </a:p>
          <a:p>
            <a:r>
              <a:rPr lang="it-IT" dirty="0" smtClean="0"/>
              <a:t>7- La </a:t>
            </a:r>
            <a:r>
              <a:rPr lang="it-IT" smtClean="0"/>
              <a:t>NOSTRA PREGHIERA :la </a:t>
            </a:r>
            <a:r>
              <a:rPr lang="it-IT" dirty="0" smtClean="0"/>
              <a:t>preghiera finale in tema con l’ora scelta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55576" y="472514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Proprio per l’utilizzo di strumenti così diversi  quest’anno il sussidio cartaceo è affiancato da uno strumento multi mediale che propone 7 filmati  , alcune canzoni ed alcune immagini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33265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/>
              <a:t>Come usare il sussidio</a:t>
            </a:r>
            <a:endParaRPr lang="it-IT" sz="2000" b="1" i="1" dirty="0"/>
          </a:p>
        </p:txBody>
      </p:sp>
      <p:pic>
        <p:nvPicPr>
          <p:cNvPr id="10" name="Immagine 9" descr="a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229672" y="-853408"/>
            <a:ext cx="704088" cy="4660392"/>
          </a:xfrm>
          <a:prstGeom prst="rect">
            <a:avLst/>
          </a:prstGeom>
        </p:spPr>
      </p:pic>
      <p:pic>
        <p:nvPicPr>
          <p:cNvPr id="11" name="Immagine 10" descr="b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299392" y="373016"/>
            <a:ext cx="1100328" cy="4764024"/>
          </a:xfrm>
          <a:prstGeom prst="rect">
            <a:avLst/>
          </a:prstGeom>
        </p:spPr>
      </p:pic>
      <p:pic>
        <p:nvPicPr>
          <p:cNvPr id="12" name="Immagine 11" descr="c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015236" y="1553716"/>
            <a:ext cx="725424" cy="4764024"/>
          </a:xfrm>
          <a:prstGeom prst="rect">
            <a:avLst/>
          </a:prstGeom>
        </p:spPr>
      </p:pic>
      <p:pic>
        <p:nvPicPr>
          <p:cNvPr id="13" name="Immagine 12" descr="d0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238816" y="2449816"/>
            <a:ext cx="789432" cy="4764024"/>
          </a:xfrm>
          <a:prstGeom prst="rect">
            <a:avLst/>
          </a:prstGeom>
        </p:spPr>
      </p:pic>
      <p:pic>
        <p:nvPicPr>
          <p:cNvPr id="14" name="Immagine 13" descr="e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6003804" y="3437356"/>
            <a:ext cx="1036320" cy="4764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598</Words>
  <Application>Microsoft Office PowerPoint</Application>
  <PresentationFormat>Presentazione su schermo (4:3)</PresentationFormat>
  <Paragraphs>123</Paragraphs>
  <Slides>25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Ufficio di Pastorale familiare Diocesi di Lodi  24 Settembre 2012</vt:lpstr>
      <vt:lpstr>Diapositiva 2</vt:lpstr>
      <vt:lpstr>Diapositiva 3</vt:lpstr>
      <vt:lpstr>Ufficio di Pastorale familiare Diocesi di Lodi  24 Settembre 2012</vt:lpstr>
      <vt:lpstr>Ufficio di Pastorale familiare Diocesi di Lodi  24 Settembre 2012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Consulta Diocesana per la Pastorale della Famiglia </vt:lpstr>
      <vt:lpstr>Percorsi di Consulta Lodi, settembre 2010</vt:lpstr>
      <vt:lpstr> Percorsi di Consulta: perché </vt:lpstr>
      <vt:lpstr> Percorsi di Consulta: perché </vt:lpstr>
      <vt:lpstr> Percorsi di Consulta: come procedere  </vt:lpstr>
      <vt:lpstr>  Percorsi di Consulta: come procedere </vt:lpstr>
      <vt:lpstr> Percorsi di Consulta: come procedere  (Anno Pastorale 2012/2013)  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Ufficio di Pastorale familiare Diocesi di Lodi  24 Settembre 2012</dc:title>
  <dc:creator>famiglia alquati</dc:creator>
  <cp:lastModifiedBy>famiglia alquati</cp:lastModifiedBy>
  <cp:revision>26</cp:revision>
  <dcterms:created xsi:type="dcterms:W3CDTF">2012-09-22T09:32:45Z</dcterms:created>
  <dcterms:modified xsi:type="dcterms:W3CDTF">2012-09-28T16:56:48Z</dcterms:modified>
</cp:coreProperties>
</file>