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71" r:id="rId4"/>
    <p:sldId id="270" r:id="rId5"/>
    <p:sldId id="266" r:id="rId6"/>
    <p:sldId id="272" r:id="rId7"/>
    <p:sldId id="273" r:id="rId8"/>
    <p:sldId id="269" r:id="rId9"/>
    <p:sldId id="275" r:id="rId10"/>
    <p:sldId id="263" r:id="rId11"/>
  </p:sldIdLst>
  <p:sldSz cx="12192000" cy="6858000"/>
  <p:notesSz cx="6889750" cy="100218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7479-2ED8-0CF6-2EFE-CECC8616E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52E2F-9DD9-6C0B-014E-88017870C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9A9E-EDF7-38D3-46E9-FF9070D8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59BB7-49DA-ABFB-E21F-1C7581E9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12334-EC86-FFF0-2F54-CECECC01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79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ED15-5B6C-4041-F1B7-AF817684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B12AD-C0CD-CCE2-D9E6-82F51F476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780AD-EBF7-309C-0B81-A152C9A8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260C1-FE7A-501A-ECF8-92046293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4D6ED-0568-815D-C8C1-776EC0FA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1D63E-C276-EFC1-2C67-089EBE226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5B386-73C6-C1C2-93BD-86CE69EB7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D603-ECFC-2C27-17FC-EF30C38D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E663B-79A9-3BA3-179B-0019FF39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BA853-AA1F-8BD0-74BB-0AECCFF4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21BA-AE89-34EE-D9B9-D4035173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58DE-4692-A68F-2A75-0D5208C22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A96C7-03A2-95C7-1BBA-4467CF5D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EFD1-EF9B-F98F-F5D5-1A814353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1B2A5-4569-B7C6-6F53-6643EA89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34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9C53-944C-FD0D-9A83-936DC349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F0D74-56CB-145B-F0BF-8A787663E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40208-131E-93E9-C36B-D17B742D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26FC2-7D02-69A1-5304-0CAF30B7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B5690-5E11-E4F7-319C-3CC6C828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67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A1FA-F892-2BF4-C41C-F94B5CD4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3402-2A0A-CBA9-CB08-FDCD14F2E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202A1-77A5-7D4B-85EF-75843737A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BE6D9-AA65-8AC3-D728-2C1C643B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CA600-7C3D-2ED4-9AB9-5D69A788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FFD3B-F7B4-BD16-AD21-850CE2DE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64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3B42-07E7-6140-BFDA-06ACF040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6870B-4341-82DE-82D2-3DE879031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121FD-6143-2F98-E088-A5553B7A6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F340A-F1AC-896F-F8A4-A55BFB194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9E366-7DF1-C8C2-B59C-A52F22858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84B81-8E1F-89A2-7E25-7C28E936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32CA9-4A79-DD16-BA41-81CD8A9E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FE969-14C2-A535-2009-83D46536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72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885-CBE4-199A-9827-C9D44D52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C00E9-8E13-7AD1-DFE6-DAAF16AC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9BDF2-83B7-27CD-E337-50B433D6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C6C17-6B0C-DEDF-8DFB-74B72AE7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80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5CF4A-0AA5-5836-7C44-B7FE5BE7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F0A64-8890-9379-A1EE-93949539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BFE82-50F9-7770-D4F4-94D5BA8A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17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B181-BAAB-5DDA-7938-6CCBA8F2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7A40D-4EF0-38FB-C2A7-8F3E572E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34956-E5F1-D5F7-9A64-609B60DE1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48A7C-7D95-5164-E207-AEF1EDE0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86771-0308-1433-08E1-B09E4760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A2C1D-46C1-696E-F552-B23CB876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77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2F09-04CE-BCA0-6C68-F1EFAAF6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F939-1A05-9337-0288-894E463FD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6F9FE-908B-73F2-C49E-043945DD0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A11CF-44D8-1EE7-8767-A7C31957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085B4-BC00-D92E-70C6-9299E393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68988-9646-A451-F85C-60137BD5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74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D5482-A62C-CE35-CA84-24F265C8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39B4B-745E-5BFA-42C3-B13DFBAA5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51937-B378-4CAA-3F67-CAC425EBE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6B41-B985-46BB-A13E-58259D6340CD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CDE8-70F3-C73C-F238-762D64E60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4E3BB-BA86-5F37-4246-4201ACC17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4E80-BDF5-4DA2-AB98-35874023B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0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65C-3979-83FD-4A35-3365E539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122" y="1315579"/>
            <a:ext cx="6316910" cy="2677282"/>
          </a:xfrm>
        </p:spPr>
        <p:txBody>
          <a:bodyPr anchor="t" anchorCtr="0">
            <a:noAutofit/>
          </a:bodyPr>
          <a:lstStyle/>
          <a:p>
            <a:b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tavola luogo di un’assenza:</a:t>
            </a:r>
            <a:b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percorso 2</a:t>
            </a:r>
            <a:b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da senso a questa assenza?</a:t>
            </a:r>
          </a:p>
        </p:txBody>
      </p:sp>
      <p:pic>
        <p:nvPicPr>
          <p:cNvPr id="13" name="Picture 12" descr="A table with a tablecloth and a plate&#10;&#10;Description automatically generated with medium confidence">
            <a:extLst>
              <a:ext uri="{FF2B5EF4-FFF2-40B4-BE49-F238E27FC236}">
                <a16:creationId xmlns:a16="http://schemas.microsoft.com/office/drawing/2014/main" id="{CBB8DE6C-798F-56EC-393F-54CD5F283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452" y="0"/>
            <a:ext cx="4716379" cy="68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ena in Emmaus (Caravaggio Londra) - Wikipedia">
            <a:extLst>
              <a:ext uri="{FF2B5EF4-FFF2-40B4-BE49-F238E27FC236}">
                <a16:creationId xmlns:a16="http://schemas.microsoft.com/office/drawing/2014/main" id="{2D385A4A-563E-52D2-A195-4451B4D2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63" y="391887"/>
            <a:ext cx="7759337" cy="6466114"/>
          </a:xfrm>
          <a:prstGeom prst="rect">
            <a:avLst/>
          </a:prstGeom>
          <a:noFill/>
          <a:ln w="50800" cmpd="dbl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ainting of a group of people at a table&#10;&#10;Description automatically generated">
            <a:extLst>
              <a:ext uri="{FF2B5EF4-FFF2-40B4-BE49-F238E27FC236}">
                <a16:creationId xmlns:a16="http://schemas.microsoft.com/office/drawing/2014/main" id="{51436F24-073C-7C55-BF9B-8C920F326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2787805"/>
            <a:ext cx="4414811" cy="4070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C7AAC2-9013-F55D-37DC-55F9F52CE432}"/>
              </a:ext>
            </a:extLst>
          </p:cNvPr>
          <p:cNvSpPr txBox="1"/>
          <p:nvPr/>
        </p:nvSpPr>
        <p:spPr>
          <a:xfrm>
            <a:off x="428978" y="1038578"/>
            <a:ext cx="2543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…e ancora….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DB713-FAC4-1C71-1877-9846FC1631B8}"/>
              </a:ext>
            </a:extLst>
          </p:cNvPr>
          <p:cNvSpPr txBox="1"/>
          <p:nvPr/>
        </p:nvSpPr>
        <p:spPr>
          <a:xfrm>
            <a:off x="10363198" y="6550223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C000"/>
                </a:solidFill>
              </a:rPr>
              <a:t>Caravaggio - Londra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B6B8E-B831-7A78-575E-0BC5941C2FE8}"/>
              </a:ext>
            </a:extLst>
          </p:cNvPr>
          <p:cNvSpPr txBox="1"/>
          <p:nvPr/>
        </p:nvSpPr>
        <p:spPr>
          <a:xfrm>
            <a:off x="-23948" y="2787804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b="0" i="0" dirty="0">
                <a:effectLst/>
                <a:latin typeface="+mj-lt"/>
              </a:rPr>
              <a:t>St. </a:t>
            </a:r>
            <a:r>
              <a:rPr lang="it-IT" sz="1400" b="0" i="0" dirty="0" err="1">
                <a:effectLst/>
                <a:latin typeface="+mj-lt"/>
              </a:rPr>
              <a:t>Adalbert</a:t>
            </a:r>
            <a:r>
              <a:rPr lang="it-IT" sz="1400" b="0" i="0" dirty="0">
                <a:effectLst/>
                <a:latin typeface="+mj-lt"/>
              </a:rPr>
              <a:t> (Aachen)</a:t>
            </a:r>
          </a:p>
        </p:txBody>
      </p:sp>
    </p:spTree>
    <p:extLst>
      <p:ext uri="{BB962C8B-B14F-4D97-AF65-F5344CB8AC3E}">
        <p14:creationId xmlns:p14="http://schemas.microsoft.com/office/powerpoint/2010/main" val="356101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65C-3979-83FD-4A35-3365E539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0699" y="341312"/>
            <a:ext cx="6181725" cy="6002337"/>
          </a:xfrm>
        </p:spPr>
        <p:txBody>
          <a:bodyPr anchor="t" anchorCtr="0">
            <a:normAutofit/>
          </a:bodyPr>
          <a:lstStyle/>
          <a:p>
            <a:pPr algn="l"/>
            <a:r>
              <a:rPr lang="it-IT" sz="2400" b="0" i="0" dirty="0">
                <a:solidFill>
                  <a:srgbClr val="000000"/>
                </a:solidFill>
                <a:effectLst/>
              </a:rPr>
              <a:t>Ed ecco in quello stesso giorno </a:t>
            </a:r>
            <a:r>
              <a:rPr lang="it-IT" sz="2400" b="1" i="0" dirty="0">
                <a:solidFill>
                  <a:srgbClr val="000000"/>
                </a:solidFill>
                <a:effectLst/>
              </a:rPr>
              <a:t>due di loro erano in cammino 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per un villaggio distante circa sette miglia da Gerusalemme, di nome Emmaus, </a:t>
            </a:r>
            <a:r>
              <a:rPr lang="it-IT" sz="2400" b="1" i="0" dirty="0">
                <a:solidFill>
                  <a:srgbClr val="000000"/>
                </a:solidFill>
                <a:effectLst/>
              </a:rPr>
              <a:t>e conversavano 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di tutto quello che era accaduto. Mentre discorrevano e discutevano insieme, </a:t>
            </a:r>
            <a:r>
              <a:rPr lang="it-IT" sz="2400" b="1" i="0" dirty="0">
                <a:solidFill>
                  <a:srgbClr val="000000"/>
                </a:solidFill>
                <a:effectLst/>
              </a:rPr>
              <a:t>Gesù 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in persona </a:t>
            </a:r>
            <a:r>
              <a:rPr lang="it-IT" sz="2400" b="1" i="0" dirty="0">
                <a:solidFill>
                  <a:srgbClr val="000000"/>
                </a:solidFill>
                <a:effectLst/>
              </a:rPr>
              <a:t>si accostò e camminava con loro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. </a:t>
            </a:r>
            <a:br>
              <a:rPr lang="it-IT" sz="2400" b="0" i="0" dirty="0">
                <a:solidFill>
                  <a:srgbClr val="000000"/>
                </a:solidFill>
                <a:effectLst/>
              </a:rPr>
            </a:br>
            <a:r>
              <a:rPr lang="it-IT" sz="2400" dirty="0">
                <a:solidFill>
                  <a:srgbClr val="000000"/>
                </a:solidFill>
              </a:rPr>
              <a:t>Ma i loro occhi erano incapaci di riconoscerlo. </a:t>
            </a:r>
            <a:br>
              <a:rPr lang="it-IT" sz="2400" dirty="0">
                <a:solidFill>
                  <a:srgbClr val="000000"/>
                </a:solidFill>
              </a:rPr>
            </a:b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27AB527D-0188-DA5B-9084-6DBDE215F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38" y="0"/>
            <a:ext cx="561022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5BAC7-C158-0946-AD9B-E929709F88D4}"/>
              </a:ext>
            </a:extLst>
          </p:cNvPr>
          <p:cNvSpPr txBox="1"/>
          <p:nvPr/>
        </p:nvSpPr>
        <p:spPr>
          <a:xfrm>
            <a:off x="3713745" y="6570054"/>
            <a:ext cx="203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002060"/>
                </a:solidFill>
              </a:rPr>
              <a:t>Arcabas</a:t>
            </a:r>
            <a:r>
              <a:rPr lang="it-IT" sz="1400" dirty="0">
                <a:solidFill>
                  <a:srgbClr val="002060"/>
                </a:solidFill>
              </a:rPr>
              <a:t> – Torre </a:t>
            </a:r>
            <a:r>
              <a:rPr lang="it-IT" sz="1400" dirty="0" err="1">
                <a:solidFill>
                  <a:srgbClr val="002060"/>
                </a:solidFill>
              </a:rPr>
              <a:t>de’Roveri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1B4B2-5696-CD00-35F4-452969C1741D}"/>
              </a:ext>
            </a:extLst>
          </p:cNvPr>
          <p:cNvSpPr txBox="1"/>
          <p:nvPr/>
        </p:nvSpPr>
        <p:spPr>
          <a:xfrm>
            <a:off x="6782763" y="3606658"/>
            <a:ext cx="484421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verità vi dico ancora: se due di voi sopra la terra si accorderanno per domandare qualunque cosa, il Padre mio che è nei cieli ve la concederà. </a:t>
            </a:r>
            <a:endParaRPr lang="it-IT" sz="2400" baseline="30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Perché dove sono due o tre riuniti nel mio nome, io sono in mezzo a loro</a:t>
            </a:r>
          </a:p>
          <a:p>
            <a:pPr algn="r"/>
            <a:r>
              <a:rPr lang="it-IT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Matteo 18: 19-20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20C87-5D88-06AC-6D65-A1AC6B4B89D4}"/>
              </a:ext>
            </a:extLst>
          </p:cNvPr>
          <p:cNvSpPr txBox="1"/>
          <p:nvPr/>
        </p:nvSpPr>
        <p:spPr>
          <a:xfrm>
            <a:off x="10843939" y="6516688"/>
            <a:ext cx="1348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dirty="0">
                <a:latin typeface="+mj-lt"/>
                <a:cs typeface="Times New Roman" panose="02020603050405020304" pitchFamily="18" charset="0"/>
              </a:rPr>
              <a:t>Luca 24:13-33</a:t>
            </a:r>
          </a:p>
        </p:txBody>
      </p:sp>
    </p:spTree>
    <p:extLst>
      <p:ext uri="{BB962C8B-B14F-4D97-AF65-F5344CB8AC3E}">
        <p14:creationId xmlns:p14="http://schemas.microsoft.com/office/powerpoint/2010/main" val="336111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65C-3979-83FD-4A35-3365E539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249" y="341312"/>
            <a:ext cx="6778752" cy="6002337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it-IT" sz="2200" b="0" i="0" dirty="0">
                <a:solidFill>
                  <a:srgbClr val="000000"/>
                </a:solidFill>
                <a:effectLst/>
              </a:rPr>
              <a:t>Ed egli disse loro: «Che sono questi discorsi che state facendo fra voi durante il cammino?». </a:t>
            </a: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r>
              <a:rPr lang="it-IT" sz="2200" b="0" i="0" dirty="0">
                <a:solidFill>
                  <a:srgbClr val="000000"/>
                </a:solidFill>
                <a:effectLst/>
              </a:rPr>
              <a:t>Si fermarono, </a:t>
            </a:r>
            <a:r>
              <a:rPr lang="it-IT" sz="2200" b="1" i="0" dirty="0">
                <a:solidFill>
                  <a:srgbClr val="000000"/>
                </a:solidFill>
                <a:effectLst/>
              </a:rPr>
              <a:t>col volto triste</a:t>
            </a:r>
            <a:r>
              <a:rPr lang="it-IT" sz="2200" b="0" i="0" dirty="0">
                <a:solidFill>
                  <a:srgbClr val="000000"/>
                </a:solidFill>
                <a:effectLst/>
              </a:rPr>
              <a:t>; </a:t>
            </a: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r>
              <a:rPr lang="it-IT" sz="2200" b="0" i="0" dirty="0">
                <a:solidFill>
                  <a:srgbClr val="000000"/>
                </a:solidFill>
                <a:effectLst/>
              </a:rPr>
              <a:t>uno di loro, di nome </a:t>
            </a:r>
            <a:r>
              <a:rPr lang="it-IT" sz="2200" b="1" i="0" dirty="0" err="1">
                <a:solidFill>
                  <a:srgbClr val="000000"/>
                </a:solidFill>
                <a:effectLst/>
              </a:rPr>
              <a:t>Clèopa</a:t>
            </a:r>
            <a:r>
              <a:rPr lang="it-IT" sz="2200" b="0" i="0" dirty="0">
                <a:solidFill>
                  <a:srgbClr val="000000"/>
                </a:solidFill>
                <a:effectLst/>
              </a:rPr>
              <a:t>, gli disse: «Tu solo sei così forestiero in Gerusalemme da non sapere ciò che vi è accaduto in questi giorni?». Domandò: «Che cosa?». </a:t>
            </a: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r>
              <a:rPr lang="it-IT" sz="2200" b="0" i="0" dirty="0">
                <a:solidFill>
                  <a:srgbClr val="000000"/>
                </a:solidFill>
                <a:effectLst/>
              </a:rPr>
              <a:t>Gli risposero: </a:t>
            </a: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r>
              <a:rPr lang="it-IT" sz="2200" b="0" i="0" dirty="0">
                <a:solidFill>
                  <a:srgbClr val="000000"/>
                </a:solidFill>
                <a:effectLst/>
              </a:rPr>
              <a:t>«Tutto ciò che riguarda Gesù Nazareno, </a:t>
            </a: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r>
              <a:rPr lang="it-IT" sz="2200" b="0" i="0" dirty="0">
                <a:solidFill>
                  <a:srgbClr val="000000"/>
                </a:solidFill>
                <a:effectLst/>
              </a:rPr>
              <a:t>che </a:t>
            </a:r>
            <a:r>
              <a:rPr lang="it-IT" sz="2200" b="1" i="0" dirty="0">
                <a:solidFill>
                  <a:srgbClr val="000000"/>
                </a:solidFill>
                <a:effectLst/>
              </a:rPr>
              <a:t>fu </a:t>
            </a:r>
            <a:r>
              <a:rPr lang="it-IT" sz="2200" b="0" i="0" dirty="0">
                <a:solidFill>
                  <a:srgbClr val="000000"/>
                </a:solidFill>
                <a:effectLst/>
              </a:rPr>
              <a:t>profeta potente in opere e in parole, davanti a Dio e a tutto il popolo; </a:t>
            </a: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r>
              <a:rPr lang="it-IT" sz="2200" b="0" i="0" dirty="0">
                <a:solidFill>
                  <a:srgbClr val="000000"/>
                </a:solidFill>
                <a:effectLst/>
              </a:rPr>
              <a:t>come i sommi sacerdoti e i nostri capi lo hanno consegnato per farlo condannare a morte e poi l'hanno crocifisso. </a:t>
            </a: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r>
              <a:rPr lang="it-IT" sz="2200" b="0" i="0" dirty="0">
                <a:solidFill>
                  <a:srgbClr val="000000"/>
                </a:solidFill>
                <a:effectLst/>
              </a:rPr>
              <a:t>Noi </a:t>
            </a:r>
            <a:r>
              <a:rPr lang="it-IT" sz="2200" b="1" i="0" dirty="0">
                <a:solidFill>
                  <a:srgbClr val="000000"/>
                </a:solidFill>
                <a:effectLst/>
              </a:rPr>
              <a:t>speravamo</a:t>
            </a:r>
            <a:r>
              <a:rPr lang="it-IT" sz="2200" b="0" i="0" dirty="0">
                <a:solidFill>
                  <a:srgbClr val="000000"/>
                </a:solidFill>
                <a:effectLst/>
              </a:rPr>
              <a:t> che fosse lui a liberare Israele; con tutto ciò son passati tre giorni da quando queste cose sono accadute. </a:t>
            </a:r>
            <a:br>
              <a:rPr lang="it-IT" sz="2200" b="0" i="0" dirty="0">
                <a:solidFill>
                  <a:srgbClr val="000000"/>
                </a:solidFill>
                <a:effectLst/>
              </a:rPr>
            </a:br>
            <a:r>
              <a:rPr lang="it-IT" sz="2200" b="0" i="0" dirty="0">
                <a:solidFill>
                  <a:srgbClr val="000000"/>
                </a:solidFill>
                <a:effectLst/>
              </a:rPr>
              <a:t>Ma alcune donne, delle nostre, ci hanno sconvolti; recatesi al mattino al sepolcro e non avendo trovato il suo corpo, son venute a dirci di aver avuto anche una visione di angeli, i quali affermano che egli è vivo. Alcuni dei nostri sono andati al sepolcro e hanno trovato come </a:t>
            </a:r>
            <a:r>
              <a:rPr lang="it-IT" sz="2200" b="0" i="0" dirty="0" err="1">
                <a:solidFill>
                  <a:srgbClr val="000000"/>
                </a:solidFill>
                <a:effectLst/>
              </a:rPr>
              <a:t>avevan</a:t>
            </a:r>
            <a:r>
              <a:rPr lang="it-IT" sz="2200" b="0" i="0" dirty="0">
                <a:solidFill>
                  <a:srgbClr val="000000"/>
                </a:solidFill>
                <a:effectLst/>
              </a:rPr>
              <a:t> detto le donne, </a:t>
            </a:r>
            <a:r>
              <a:rPr lang="it-IT" sz="2200" b="1" i="0" dirty="0">
                <a:solidFill>
                  <a:srgbClr val="000000"/>
                </a:solidFill>
                <a:effectLst/>
              </a:rPr>
              <a:t>ma lui non l'hanno visto</a:t>
            </a:r>
            <a:r>
              <a:rPr lang="it-IT" sz="2200" b="0" i="0" dirty="0">
                <a:solidFill>
                  <a:srgbClr val="000000"/>
                </a:solidFill>
                <a:effectLst/>
              </a:rPr>
              <a:t>».</a:t>
            </a:r>
            <a:br>
              <a:rPr lang="it-IT" sz="1800" b="0" i="0" dirty="0">
                <a:solidFill>
                  <a:srgbClr val="000000"/>
                </a:solidFill>
                <a:effectLst/>
              </a:rPr>
            </a:br>
            <a:endParaRPr lang="it-IT" sz="1800" dirty="0"/>
          </a:p>
        </p:txBody>
      </p:sp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27AB527D-0188-DA5B-9084-6DBDE215F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38" y="0"/>
            <a:ext cx="56102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5C733-BD34-D26E-05DE-FA5361B5623A}"/>
              </a:ext>
            </a:extLst>
          </p:cNvPr>
          <p:cNvSpPr txBox="1"/>
          <p:nvPr/>
        </p:nvSpPr>
        <p:spPr>
          <a:xfrm>
            <a:off x="10029835" y="6387348"/>
            <a:ext cx="202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LUCA 24:13-33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5BAC7-C158-0946-AD9B-E929709F88D4}"/>
              </a:ext>
            </a:extLst>
          </p:cNvPr>
          <p:cNvSpPr txBox="1"/>
          <p:nvPr/>
        </p:nvSpPr>
        <p:spPr>
          <a:xfrm>
            <a:off x="3713745" y="6570054"/>
            <a:ext cx="203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002060"/>
                </a:solidFill>
              </a:rPr>
              <a:t>Arcabas</a:t>
            </a:r>
            <a:r>
              <a:rPr lang="it-IT" sz="1400" dirty="0">
                <a:solidFill>
                  <a:srgbClr val="002060"/>
                </a:solidFill>
              </a:rPr>
              <a:t> – Torre </a:t>
            </a:r>
            <a:r>
              <a:rPr lang="it-IT" sz="1400" dirty="0" err="1">
                <a:solidFill>
                  <a:srgbClr val="002060"/>
                </a:solidFill>
              </a:rPr>
              <a:t>de’Roveri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3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cross on a brown surface&#10;&#10;Description automatically generated">
            <a:extLst>
              <a:ext uri="{FF2B5EF4-FFF2-40B4-BE49-F238E27FC236}">
                <a16:creationId xmlns:a16="http://schemas.microsoft.com/office/drawing/2014/main" id="{8A735BC5-95A1-25D3-FE57-8367C3012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7" r="-1" b="3356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C865C-3979-83FD-4A35-3365E539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69" y="1331495"/>
            <a:ext cx="4023360" cy="4054934"/>
          </a:xfrm>
        </p:spPr>
        <p:txBody>
          <a:bodyPr anchor="b">
            <a:noAutofit/>
          </a:bodyPr>
          <a:lstStyle/>
          <a:p>
            <a:pPr algn="l"/>
            <a:r>
              <a:rPr lang="it-IT" sz="2400" b="0" i="0" dirty="0">
                <a:solidFill>
                  <a:schemeClr val="bg1"/>
                </a:solidFill>
                <a:effectLst/>
              </a:rPr>
              <a:t>Ed egli disse loro: «Sciocchi e tardi di cuore nel credere alla parola dei profeti! </a:t>
            </a:r>
            <a:br>
              <a:rPr lang="it-IT" sz="2400" b="0" i="0" dirty="0">
                <a:solidFill>
                  <a:schemeClr val="bg1"/>
                </a:solidFill>
                <a:effectLst/>
              </a:rPr>
            </a:br>
            <a:br>
              <a:rPr lang="it-IT" sz="2400" b="0" i="0" dirty="0">
                <a:solidFill>
                  <a:schemeClr val="bg1"/>
                </a:solidFill>
                <a:effectLst/>
              </a:rPr>
            </a:br>
            <a:r>
              <a:rPr lang="it-IT" sz="2400" b="1" i="0" baseline="30000" dirty="0">
                <a:solidFill>
                  <a:schemeClr val="bg1"/>
                </a:solidFill>
                <a:effectLst/>
              </a:rPr>
              <a:t> </a:t>
            </a:r>
            <a:r>
              <a:rPr lang="it-IT" sz="2400" b="0" i="0" dirty="0">
                <a:solidFill>
                  <a:schemeClr val="bg1"/>
                </a:solidFill>
                <a:effectLst/>
              </a:rPr>
              <a:t>Non bisognava che il Cristo sopportasse queste sofferenze per entrare nella sua gloria?». </a:t>
            </a:r>
            <a:br>
              <a:rPr lang="it-IT" sz="2400" b="0" i="0" dirty="0">
                <a:solidFill>
                  <a:schemeClr val="bg1"/>
                </a:solidFill>
                <a:effectLst/>
              </a:rPr>
            </a:br>
            <a:br>
              <a:rPr lang="it-IT" sz="2400" b="0" i="0" dirty="0">
                <a:solidFill>
                  <a:schemeClr val="bg1"/>
                </a:solidFill>
                <a:effectLst/>
              </a:rPr>
            </a:br>
            <a:r>
              <a:rPr lang="it-IT" sz="2400" b="0" i="0" dirty="0">
                <a:solidFill>
                  <a:schemeClr val="bg1"/>
                </a:solidFill>
                <a:effectLst/>
              </a:rPr>
              <a:t>E cominciando da Mosè e da tutti i profeti spiegò loro in tutte le Scritture ciò che si riferiva a lui. 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0E129-8B18-244A-378E-5A2A7AE574A2}"/>
              </a:ext>
            </a:extLst>
          </p:cNvPr>
          <p:cNvSpPr txBox="1"/>
          <p:nvPr/>
        </p:nvSpPr>
        <p:spPr>
          <a:xfrm>
            <a:off x="9464840" y="6622403"/>
            <a:ext cx="2078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</a:rPr>
              <a:t>Arcabas</a:t>
            </a:r>
            <a:r>
              <a:rPr lang="it-IT" sz="1400" dirty="0">
                <a:solidFill>
                  <a:schemeClr val="bg1"/>
                </a:solidFill>
              </a:rPr>
              <a:t> – Torre </a:t>
            </a:r>
            <a:r>
              <a:rPr lang="it-IT" sz="1400" dirty="0" err="1">
                <a:solidFill>
                  <a:schemeClr val="bg1"/>
                </a:solidFill>
              </a:rPr>
              <a:t>de’Roveri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8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65C-3979-83FD-4A35-3365E539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29" y="924204"/>
            <a:ext cx="3615711" cy="4567137"/>
          </a:xfrm>
        </p:spPr>
        <p:txBody>
          <a:bodyPr anchor="ctr" anchorCtr="0">
            <a:noAutofit/>
          </a:bodyPr>
          <a:lstStyle/>
          <a:p>
            <a:pPr algn="l"/>
            <a:r>
              <a:rPr lang="it-IT" sz="2800" dirty="0"/>
              <a:t>Quando </a:t>
            </a:r>
            <a:r>
              <a:rPr lang="it-IT" sz="2800" dirty="0" err="1"/>
              <a:t>furon</a:t>
            </a:r>
            <a:r>
              <a:rPr lang="it-IT" sz="2800" dirty="0"/>
              <a:t> vicini al villaggio dove erano diretti, egli fece come se dovesse andare più lontano. 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Ma essi insistettero: «Resta con noi perché si fa </a:t>
            </a:r>
            <a:r>
              <a:rPr lang="it-IT" sz="2800" b="1" dirty="0"/>
              <a:t>sera</a:t>
            </a:r>
            <a:r>
              <a:rPr lang="it-IT" sz="2800" dirty="0"/>
              <a:t> e il giorno già volge al declino». 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Egli entrò per rimanere con loro.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5BC6D-BD9D-8713-2354-847CCD83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-6682"/>
            <a:ext cx="8096249" cy="6864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95B5D9-CF16-C60A-DDAD-70C6F0D24133}"/>
              </a:ext>
            </a:extLst>
          </p:cNvPr>
          <p:cNvSpPr txBox="1"/>
          <p:nvPr/>
        </p:nvSpPr>
        <p:spPr>
          <a:xfrm>
            <a:off x="9464840" y="6622403"/>
            <a:ext cx="203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002060"/>
                </a:solidFill>
              </a:rPr>
              <a:t>Arcabas</a:t>
            </a:r>
            <a:r>
              <a:rPr lang="it-IT" sz="1400" dirty="0">
                <a:solidFill>
                  <a:srgbClr val="002060"/>
                </a:solidFill>
              </a:rPr>
              <a:t> – Torre </a:t>
            </a:r>
            <a:r>
              <a:rPr lang="it-IT" sz="1400" dirty="0" err="1">
                <a:solidFill>
                  <a:srgbClr val="002060"/>
                </a:solidFill>
              </a:rPr>
              <a:t>de’Roveri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8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inting of a group of people at a table&#10;&#10;Description automatically generated">
            <a:extLst>
              <a:ext uri="{FF2B5EF4-FFF2-40B4-BE49-F238E27FC236}">
                <a16:creationId xmlns:a16="http://schemas.microsoft.com/office/drawing/2014/main" id="{F3EF89DE-CFE0-3026-8A3E-1E57B3EFD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r="1" b="20938"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8" name="Picture 7" descr="A painting of people at a table&#10;&#10;Description automatically generated">
            <a:extLst>
              <a:ext uri="{FF2B5EF4-FFF2-40B4-BE49-F238E27FC236}">
                <a16:creationId xmlns:a16="http://schemas.microsoft.com/office/drawing/2014/main" id="{FD347E42-CFBD-5702-7A86-4E79A5D7B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555"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C0CF39D-33CE-D798-DDF1-F52296EC5BE1}"/>
              </a:ext>
            </a:extLst>
          </p:cNvPr>
          <p:cNvSpPr txBox="1">
            <a:spLocks/>
          </p:cNvSpPr>
          <p:nvPr/>
        </p:nvSpPr>
        <p:spPr>
          <a:xfrm>
            <a:off x="6618459" y="1358084"/>
            <a:ext cx="4865270" cy="2682000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 err="1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Quando</a:t>
            </a:r>
            <a: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 fu a tavola con loro,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prese il pane, </a:t>
            </a:r>
          </a:p>
          <a:p>
            <a:pPr>
              <a:spcAft>
                <a:spcPts val="600"/>
              </a:spcAft>
            </a:pPr>
            <a:r>
              <a:rPr lang="en-US" sz="3600" dirty="0" err="1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disse</a:t>
            </a:r>
            <a: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 la </a:t>
            </a:r>
            <a:r>
              <a:rPr lang="en-US" sz="3600" dirty="0" err="1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benedizione</a:t>
            </a:r>
            <a: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lo </a:t>
            </a:r>
            <a:r>
              <a:rPr lang="en-US" sz="3600" dirty="0" err="1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spezzò</a:t>
            </a:r>
            <a: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e lo </a:t>
            </a:r>
            <a:r>
              <a:rPr lang="en-US" sz="3600" dirty="0" err="1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diede</a:t>
            </a:r>
            <a: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  <a:t> loro. </a:t>
            </a:r>
            <a:b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</a:br>
            <a:br>
              <a:rPr lang="en-US" sz="3600" dirty="0">
                <a:solidFill>
                  <a:schemeClr val="bg1">
                    <a:alpha val="80000"/>
                  </a:schemeClr>
                </a:solidFill>
                <a:ea typeface="+mn-ea"/>
                <a:cs typeface="+mn-cs"/>
              </a:rPr>
            </a:br>
            <a:endParaRPr lang="en-US" sz="3600" dirty="0">
              <a:solidFill>
                <a:schemeClr val="bg1">
                  <a:alpha val="8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80DA69-E95A-60A2-993E-7520A6FA0133}"/>
              </a:ext>
            </a:extLst>
          </p:cNvPr>
          <p:cNvSpPr txBox="1"/>
          <p:nvPr/>
        </p:nvSpPr>
        <p:spPr>
          <a:xfrm>
            <a:off x="9493000" y="5035304"/>
            <a:ext cx="2789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FFC000"/>
                </a:solidFill>
                <a:effectLst/>
                <a:latin typeface="+mj-lt"/>
              </a:rPr>
              <a:t>All’ultima cena era stato: </a:t>
            </a:r>
            <a:r>
              <a:rPr lang="it-IT" b="0" i="0" dirty="0">
                <a:solidFill>
                  <a:schemeClr val="bg1"/>
                </a:solidFill>
                <a:effectLst/>
                <a:latin typeface="+mj-lt"/>
              </a:rPr>
              <a:t>«preso un pane, </a:t>
            </a:r>
          </a:p>
          <a:p>
            <a:r>
              <a:rPr lang="it-IT" b="0" i="0" dirty="0">
                <a:solidFill>
                  <a:schemeClr val="bg1"/>
                </a:solidFill>
                <a:effectLst/>
                <a:latin typeface="+mj-lt"/>
              </a:rPr>
              <a:t>rese grazie, </a:t>
            </a:r>
          </a:p>
          <a:p>
            <a:r>
              <a:rPr lang="it-IT" b="0" i="0" dirty="0">
                <a:solidFill>
                  <a:schemeClr val="bg1"/>
                </a:solidFill>
                <a:effectLst/>
                <a:latin typeface="+mj-lt"/>
              </a:rPr>
              <a:t>lo spezzò </a:t>
            </a:r>
          </a:p>
          <a:p>
            <a:r>
              <a:rPr lang="it-IT" b="0" i="0" dirty="0">
                <a:solidFill>
                  <a:schemeClr val="bg1"/>
                </a:solidFill>
                <a:effectLst/>
                <a:latin typeface="+mj-lt"/>
              </a:rPr>
              <a:t>e lo diede loro»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46D016-B417-EA21-2640-6FBA4D3A87D5}"/>
              </a:ext>
            </a:extLst>
          </p:cNvPr>
          <p:cNvSpPr txBox="1"/>
          <p:nvPr/>
        </p:nvSpPr>
        <p:spPr>
          <a:xfrm>
            <a:off x="6395139" y="5035304"/>
            <a:ext cx="2881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FFC000"/>
                </a:solidFill>
                <a:effectLst/>
                <a:latin typeface="+mj-lt"/>
              </a:rPr>
              <a:t>Quando ha moltiplicato i pani e i pesci era stato: </a:t>
            </a:r>
            <a:endParaRPr lang="it-IT" dirty="0">
              <a:solidFill>
                <a:srgbClr val="FFC000"/>
              </a:solidFill>
              <a:latin typeface="+mj-lt"/>
            </a:endParaRPr>
          </a:p>
          <a:p>
            <a:r>
              <a:rPr lang="it-IT" b="0" i="0" dirty="0">
                <a:solidFill>
                  <a:schemeClr val="bg1"/>
                </a:solidFill>
                <a:effectLst/>
                <a:latin typeface="+mj-lt"/>
              </a:rPr>
              <a:t>«prese i cinque pani e i due pesci e, levati gli occhi al cielo, li benedisse, li spezzò e li diede ai discepoli»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55BD4-0998-AF23-C688-2E474457D41A}"/>
              </a:ext>
            </a:extLst>
          </p:cNvPr>
          <p:cNvSpPr txBox="1"/>
          <p:nvPr/>
        </p:nvSpPr>
        <p:spPr>
          <a:xfrm>
            <a:off x="5121293" y="6550223"/>
            <a:ext cx="760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Arcabas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6505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inting of people at a table&#10;&#10;Description automatically generated">
            <a:extLst>
              <a:ext uri="{FF2B5EF4-FFF2-40B4-BE49-F238E27FC236}">
                <a16:creationId xmlns:a16="http://schemas.microsoft.com/office/drawing/2014/main" id="{87A81E66-684B-342F-6C7C-FF32DD37F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" b="11850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C423F7-345F-3BE0-852B-88DA7A781A68}"/>
              </a:ext>
            </a:extLst>
          </p:cNvPr>
          <p:cNvSpPr txBox="1">
            <a:spLocks/>
          </p:cNvSpPr>
          <p:nvPr/>
        </p:nvSpPr>
        <p:spPr>
          <a:xfrm>
            <a:off x="2095500" y="2143125"/>
            <a:ext cx="8172449" cy="39296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br>
              <a:rPr lang="en-US" sz="5100" dirty="0">
                <a:solidFill>
                  <a:srgbClr val="FFFFFF"/>
                </a:solidFill>
              </a:rPr>
            </a:b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7700" dirty="0">
                <a:solidFill>
                  <a:srgbClr val="FFFFFF"/>
                </a:solidFill>
              </a:rPr>
              <a:t>Allora </a:t>
            </a:r>
          </a:p>
          <a:p>
            <a:pPr algn="l">
              <a:spcAft>
                <a:spcPts val="600"/>
              </a:spcAft>
            </a:pPr>
            <a:r>
              <a:rPr lang="en-US" sz="7700" dirty="0" err="1">
                <a:solidFill>
                  <a:srgbClr val="FFFFFF"/>
                </a:solidFill>
              </a:rPr>
              <a:t>si</a:t>
            </a:r>
            <a:r>
              <a:rPr lang="en-US" sz="7700" dirty="0">
                <a:solidFill>
                  <a:srgbClr val="FFFFFF"/>
                </a:solidFill>
              </a:rPr>
              <a:t> </a:t>
            </a:r>
            <a:r>
              <a:rPr lang="en-US" sz="7700" dirty="0" err="1">
                <a:solidFill>
                  <a:srgbClr val="FFFFFF"/>
                </a:solidFill>
              </a:rPr>
              <a:t>aprirono</a:t>
            </a:r>
            <a:r>
              <a:rPr lang="en-US" sz="7700" dirty="0">
                <a:solidFill>
                  <a:srgbClr val="FFFFFF"/>
                </a:solidFill>
              </a:rPr>
              <a:t> loro </a:t>
            </a:r>
            <a:r>
              <a:rPr lang="en-US" sz="7700" dirty="0" err="1">
                <a:solidFill>
                  <a:srgbClr val="FFFFFF"/>
                </a:solidFill>
              </a:rPr>
              <a:t>gli</a:t>
            </a:r>
            <a:r>
              <a:rPr lang="en-US" sz="7700" dirty="0">
                <a:solidFill>
                  <a:srgbClr val="FFFFFF"/>
                </a:solidFill>
              </a:rPr>
              <a:t> </a:t>
            </a:r>
            <a:r>
              <a:rPr lang="en-US" sz="7700" dirty="0" err="1">
                <a:solidFill>
                  <a:srgbClr val="FFFFFF"/>
                </a:solidFill>
              </a:rPr>
              <a:t>occhi</a:t>
            </a:r>
            <a:r>
              <a:rPr lang="en-US" sz="7700" dirty="0">
                <a:solidFill>
                  <a:srgbClr val="FFFFFF"/>
                </a:solidFill>
              </a:rPr>
              <a:t> e lo </a:t>
            </a:r>
            <a:r>
              <a:rPr lang="en-US" sz="7700" dirty="0" err="1">
                <a:solidFill>
                  <a:srgbClr val="FFFFFF"/>
                </a:solidFill>
              </a:rPr>
              <a:t>riconobbero</a:t>
            </a:r>
            <a:r>
              <a:rPr lang="en-US" sz="7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D2B3D-5535-5843-A2F1-51E6B41BDF94}"/>
              </a:ext>
            </a:extLst>
          </p:cNvPr>
          <p:cNvSpPr txBox="1"/>
          <p:nvPr/>
        </p:nvSpPr>
        <p:spPr>
          <a:xfrm>
            <a:off x="11284115" y="6550221"/>
            <a:ext cx="760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C000"/>
                </a:solidFill>
              </a:rPr>
              <a:t>Arcabas</a:t>
            </a:r>
            <a:endParaRPr lang="it-IT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26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65C-3979-83FD-4A35-3365E539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4950" y="1967648"/>
            <a:ext cx="6791325" cy="2677282"/>
          </a:xfrm>
        </p:spPr>
        <p:txBody>
          <a:bodyPr anchor="ctr" anchorCtr="0">
            <a:noAutofit/>
          </a:bodyPr>
          <a:lstStyle/>
          <a:p>
            <a:pPr algn="l"/>
            <a:r>
              <a:rPr lang="it-IT" sz="2800" dirty="0"/>
              <a:t>Ma lui sparì dalla loro vista. </a:t>
            </a:r>
            <a:br>
              <a:rPr lang="it-IT" sz="2800" dirty="0"/>
            </a:br>
            <a:r>
              <a:rPr lang="it-IT" sz="2800" dirty="0"/>
              <a:t>Ed essi si dissero l'un l'altro: «Non ci ardeva forse il cuore nel petto mentre conversava con noi lungo il cammino, quando ci spiegava le Scritture?». 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8" name="Picture 7" descr="A painting of a person sitting at a table&#10;&#10;Description automatically generated">
            <a:extLst>
              <a:ext uri="{FF2B5EF4-FFF2-40B4-BE49-F238E27FC236}">
                <a16:creationId xmlns:a16="http://schemas.microsoft.com/office/drawing/2014/main" id="{265DA8FB-782C-0475-E4AA-804DA153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72025" cy="6896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975E1-5E01-C093-0CCF-12F281ED7147}"/>
              </a:ext>
            </a:extLst>
          </p:cNvPr>
          <p:cNvSpPr txBox="1"/>
          <p:nvPr/>
        </p:nvSpPr>
        <p:spPr>
          <a:xfrm>
            <a:off x="10940716" y="6373076"/>
            <a:ext cx="155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2060"/>
                </a:solidFill>
              </a:rPr>
              <a:t>Arcabas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>
                <a:solidFill>
                  <a:srgbClr val="002060"/>
                </a:solidFill>
              </a:rPr>
              <a:t>Torre </a:t>
            </a:r>
            <a:r>
              <a:rPr lang="it-IT" sz="1400" dirty="0" err="1">
                <a:solidFill>
                  <a:srgbClr val="002060"/>
                </a:solidFill>
              </a:rPr>
              <a:t>de’Roveri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65C-3979-83FD-4A35-3365E539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927" y="157898"/>
            <a:ext cx="2324481" cy="2677282"/>
          </a:xfrm>
        </p:spPr>
        <p:txBody>
          <a:bodyPr anchor="t" anchorCtr="0">
            <a:noAutofit/>
          </a:bodyPr>
          <a:lstStyle/>
          <a:p>
            <a:pPr algn="l"/>
            <a:r>
              <a:rPr lang="it-IT" sz="2800" dirty="0"/>
              <a:t>E partirono senz'indugio </a:t>
            </a:r>
            <a:br>
              <a:rPr lang="it-IT" sz="2800" dirty="0"/>
            </a:br>
            <a:r>
              <a:rPr lang="it-IT" sz="2800" dirty="0"/>
              <a:t>e fecero ritorno a Gerusalemme</a:t>
            </a:r>
          </a:p>
        </p:txBody>
      </p:sp>
      <p:pic>
        <p:nvPicPr>
          <p:cNvPr id="13" name="Picture 12" descr="A table with a tablecloth and a plate&#10;&#10;Description automatically generated with medium confidence">
            <a:extLst>
              <a:ext uri="{FF2B5EF4-FFF2-40B4-BE49-F238E27FC236}">
                <a16:creationId xmlns:a16="http://schemas.microsoft.com/office/drawing/2014/main" id="{CBB8DE6C-798F-56EC-393F-54CD5F283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452" y="0"/>
            <a:ext cx="4716379" cy="6869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9B2DBA-E2DF-2C2A-642A-B237A5C8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136" y="-1"/>
            <a:ext cx="546536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637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La tavola luogo di un’assenza: percorso 2  Chi da senso a questa assenza?</vt:lpstr>
      <vt:lpstr>Ed ecco in quello stesso giorno due di loro erano in cammino per un villaggio distante circa sette miglia da Gerusalemme, di nome Emmaus, e conversavano di tutto quello che era accaduto. Mentre discorrevano e discutevano insieme, Gesù in persona si accostò e camminava con loro.  Ma i loro occhi erano incapaci di riconoscerlo.  </vt:lpstr>
      <vt:lpstr>Ed egli disse loro: «Che sono questi discorsi che state facendo fra voi durante il cammino?».   Si fermarono, col volto triste;  uno di loro, di nome Clèopa, gli disse: «Tu solo sei così forestiero in Gerusalemme da non sapere ciò che vi è accaduto in questi giorni?». Domandò: «Che cosa?».   Gli risposero:  «Tutto ciò che riguarda Gesù Nazareno,  che fu profeta potente in opere e in parole, davanti a Dio e a tutto il popolo;  come i sommi sacerdoti e i nostri capi lo hanno consegnato per farlo condannare a morte e poi l'hanno crocifisso.  Noi speravamo che fosse lui a liberare Israele; con tutto ciò son passati tre giorni da quando queste cose sono accadute.  Ma alcune donne, delle nostre, ci hanno sconvolti; recatesi al mattino al sepolcro e non avendo trovato il suo corpo, son venute a dirci di aver avuto anche una visione di angeli, i quali affermano che egli è vivo. Alcuni dei nostri sono andati al sepolcro e hanno trovato come avevan detto le donne, ma lui non l'hanno visto». </vt:lpstr>
      <vt:lpstr>Ed egli disse loro: «Sciocchi e tardi di cuore nel credere alla parola dei profeti!    Non bisognava che il Cristo sopportasse queste sofferenze per entrare nella sua gloria?».   E cominciando da Mosè e da tutti i profeti spiegò loro in tutte le Scritture ciò che si riferiva a lui. </vt:lpstr>
      <vt:lpstr>Quando furon vicini al villaggio dove erano diretti, egli fece come se dovesse andare più lontano.   Ma essi insistettero: «Resta con noi perché si fa sera e il giorno già volge al declino».   Egli entrò per rimanere con loro. </vt:lpstr>
      <vt:lpstr>Presentazione standard di PowerPoint</vt:lpstr>
      <vt:lpstr>Presentazione standard di PowerPoint</vt:lpstr>
      <vt:lpstr>Ma lui sparì dalla loro vista.  Ed essi si dissero l'un l'altro: «Non ci ardeva forse il cuore nel petto mentre conversava con noi lungo il cammino, quando ci spiegava le Scritture?».  </vt:lpstr>
      <vt:lpstr>E partirono senz'indugio  e fecero ritorno a Gerusalemme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 Ed ecco in quello stesso giorno due di loro erano in cammino per un villaggio distante circa sette miglia da Gerusalemme, di nome Emmaus, 14 e conversavano di tutto quello che era accaduto. 15 Mentre discorrevano e discutevano insieme, Gesù in persona si accostò e camminava con loro. 16 Ma i loro occhi erano incapaci di riconoscerlo. 17 Ed egli disse loro: «Che sono questi discorsi che state facendo fra voi durante il cammino?». Si fermarono, col volto triste; 18 uno di loro, di nome Clèopa, gli disse: «Tu solo sei così forestiero in Gerusalemme da non sapere ciò che vi è accaduto in questi giorni?». 19 Domandò: «Che cosa?». Gli risposero: «Tutto ciò che riguarda Gesù Nazareno, che fu profeta potente in opere e in parole, davanti a Dio e a tutto il popolo; 20 come i sommi sacerdoti e i nostri capi lo hanno consegnato per farlo condannare a morte e poi l'hanno crocifisso. 21 Noi speravamo che fosse lui a liberare Israele; con tutto ciò son passati tre giorni da quando queste cose sono accadute. 22 Ma alcune donne, delle nostre, ci hanno sconvolti; recatesi al mattino al sepolcro 23 e non avendo trovato il suo corpo, son venute a dirci di aver avuto anche una visione di angeli, i quali affermano che egli è vivo. 24 Alcuni dei nostri sono andati al sepolcro e hanno trovato come avevan detto le donne, ma lui non l'hanno visto».</dc:title>
  <dc:creator>Antonio Fidigatti</dc:creator>
  <cp:lastModifiedBy>Famiglia Alquati</cp:lastModifiedBy>
  <cp:revision>6</cp:revision>
  <cp:lastPrinted>2023-08-04T14:04:56Z</cp:lastPrinted>
  <dcterms:created xsi:type="dcterms:W3CDTF">2023-08-02T07:30:12Z</dcterms:created>
  <dcterms:modified xsi:type="dcterms:W3CDTF">2023-08-29T19:34:40Z</dcterms:modified>
</cp:coreProperties>
</file>