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5868E-2CAE-4E92-A771-5661E798F97A}" type="datetimeFigureOut">
              <a:rPr lang="it-IT" smtClean="0"/>
              <a:t>08/05/2025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BB67D-C427-48B3-8BE4-2A78252DE5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92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FBB67D-C427-48B3-8BE4-2A78252DE5BF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36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</a:defRPr>
            </a:pPr>
            <a:r>
              <a:t>FORMAZIONE DECENTRATA IRC</a:t>
            </a:r>
            <a:br/>
            <a:r>
              <a:t>A.S. 2024–2025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658840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400" i="1">
                <a:solidFill>
                  <a:srgbClr val="FFFFFF"/>
                </a:solidFill>
              </a:defRPr>
            </a:pPr>
            <a:r>
              <a:rPr sz="3600" dirty="0"/>
              <a:t>Un </a:t>
            </a:r>
            <a:r>
              <a:rPr sz="3600" dirty="0" err="1"/>
              <a:t>cammino</a:t>
            </a:r>
            <a:r>
              <a:rPr sz="3600" dirty="0"/>
              <a:t> di </a:t>
            </a:r>
            <a:r>
              <a:rPr sz="3600" dirty="0" err="1"/>
              <a:t>crescita</a:t>
            </a:r>
            <a:r>
              <a:rPr sz="3600" dirty="0"/>
              <a:t> </a:t>
            </a:r>
            <a:r>
              <a:rPr sz="3600" dirty="0" err="1"/>
              <a:t>condivisa</a:t>
            </a:r>
            <a:r>
              <a:rPr sz="3600" dirty="0"/>
              <a:t> </a:t>
            </a:r>
            <a:endParaRPr lang="it-IT" sz="3600" dirty="0"/>
          </a:p>
          <a:p>
            <a:pPr algn="l">
              <a:defRPr sz="2400" i="1">
                <a:solidFill>
                  <a:srgbClr val="FFFFFF"/>
                </a:solidFill>
              </a:defRPr>
            </a:pPr>
            <a:r>
              <a:rPr sz="3600" dirty="0" err="1"/>
              <a:t>tra</a:t>
            </a:r>
            <a:r>
              <a:rPr sz="3600" dirty="0"/>
              <a:t> </a:t>
            </a:r>
            <a:r>
              <a:rPr sz="3600" dirty="0" err="1"/>
              <a:t>passione</a:t>
            </a:r>
            <a:r>
              <a:rPr sz="3600" dirty="0"/>
              <a:t> </a:t>
            </a:r>
            <a:r>
              <a:rPr sz="3600" dirty="0" err="1"/>
              <a:t>educativa</a:t>
            </a:r>
            <a:r>
              <a:rPr sz="3600" dirty="0"/>
              <a:t> e </a:t>
            </a:r>
            <a:r>
              <a:rPr sz="3600" dirty="0" err="1"/>
              <a:t>comunità</a:t>
            </a: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EF347-E2D7-A614-05C8-BCE978BB2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734924-8BC2-E0CB-CFF6-434DAA162033}"/>
              </a:ext>
            </a:extLst>
          </p:cNvPr>
          <p:cNvSpPr txBox="1"/>
          <p:nvPr/>
        </p:nvSpPr>
        <p:spPr>
          <a:xfrm>
            <a:off x="264523" y="0"/>
            <a:ext cx="8614953" cy="7314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it-IT" sz="24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Percorso Formazione Decentrata –  IRC </a:t>
            </a:r>
            <a:r>
              <a:rPr lang="it-IT" sz="2400" b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a.s.</a:t>
            </a:r>
            <a:r>
              <a:rPr lang="it-IT" sz="24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2024–2025</a:t>
            </a:r>
            <a:endParaRPr lang="it-IT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formazione decentrata rappresenta, all’interno del panorama scolastico e formativo della nostra diocesi, una risorsa preziosa e irrinunciabile. Nell’anno scolastico 2024–2025, </a:t>
            </a:r>
            <a: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essa si è rivelata una straordinaria occasione di crescita professionale, di confronto tra pari e di rinnovamento didattico.</a:t>
            </a:r>
            <a:b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Grazie alla sua struttura flessibile e alla prossimità territoriale, la formazione decentrata </a:t>
            </a:r>
            <a: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 saputo valorizzare la partecipazione attiva dei docenti, favorendo l’ascolto, il dialogo, lo scambio di esperienze e la condivisione di materiali concreti.</a:t>
            </a: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 formatori, con competenza e passione, hanno saputo guidare i gruppi di lavoro attraverso percorsi significativi e ben calibrati sulle reali esigenze dei colleghi.</a:t>
            </a:r>
            <a:b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 tematiche affrontate – </a:t>
            </a:r>
            <a:r>
              <a:rPr lang="it-IT" sz="2000" b="1" dirty="0">
                <a:solidFill>
                  <a:srgbClr val="FF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dall’annuncio del Giubileo alla costruzione di UDA interdisciplinari, dalla rilettura iconografica all’utilizzo dell’intelligenza artificiale, dal valore educativo della mediazione alla scoperta del patrimonio religioso local</a:t>
            </a: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 – hanno evidenziato la varietà e la profondità dei percorsi, dimostrando una grande attenzione alle sfide della scuola contemporanea.</a:t>
            </a:r>
            <a:b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it-IT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45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CE1A4-6DAA-BE84-6F9A-C330DDE88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5F0032B-C4C4-E101-EA3F-AB825E8E712B}"/>
              </a:ext>
            </a:extLst>
          </p:cNvPr>
          <p:cNvSpPr txBox="1"/>
          <p:nvPr/>
        </p:nvSpPr>
        <p:spPr>
          <a:xfrm>
            <a:off x="113892" y="311876"/>
            <a:ext cx="8916217" cy="6017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br>
              <a:rPr lang="it-IT" sz="165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Particolarmente apprezzata è stata </a:t>
            </a:r>
            <a: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metodologia laboratoriale</a:t>
            </a: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che ha permesso di passare dalla teoria alla pratica, generando materiali didattici immediatamente spendibili in classe. </a:t>
            </a:r>
            <a: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 visite guidate e le esperienze sul campo hanno ulteriormente arricchito il bagaglio formativo dei partecipanti.</a:t>
            </a:r>
            <a:b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Ciò che emerge con forza è il desiderio condiviso di continuità, di costruzione di una cultura della formazione intesa non come adempimento, ma come opportunità. </a:t>
            </a:r>
            <a: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L’entusiasmo dei docenti, la qualità delle proposte e la sinergia tra colleghi e formatori sono segni tangibili di una comunità educante viva, dinamica e orientata al bene degli alunni.</a:t>
            </a:r>
            <a:br>
              <a:rPr lang="it-IT" sz="20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formazione decentrata ha dimostrato </a:t>
            </a:r>
            <a:r>
              <a:rPr lang="it-IT" sz="2000" b="1" dirty="0">
                <a:solidFill>
                  <a:srgbClr val="FF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 saper essere un vero cantiere educativo,</a:t>
            </a:r>
            <a:r>
              <a:rPr lang="it-IT" sz="2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dove si costruiscono idee, si intrecciano relazioni, si accolgono sfide e si progettano percorsi di senso. Per questo, guardiamo al futuro con fiducia, certi che la strada intrapresa continuerà a generare frutti buoni e duraturi.</a:t>
            </a:r>
          </a:p>
        </p:txBody>
      </p:sp>
    </p:spTree>
    <p:extLst>
      <p:ext uri="{BB962C8B-B14F-4D97-AF65-F5344CB8AC3E}">
        <p14:creationId xmlns:p14="http://schemas.microsoft.com/office/powerpoint/2010/main" val="419551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Obiettivi del Percorso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 err="1"/>
              <a:t>Favorire</a:t>
            </a:r>
            <a:r>
              <a:rPr dirty="0"/>
              <a:t> il </a:t>
            </a:r>
            <a:r>
              <a:rPr dirty="0" err="1"/>
              <a:t>confronto</a:t>
            </a:r>
            <a:r>
              <a:rPr dirty="0"/>
              <a:t> e la </a:t>
            </a:r>
            <a:r>
              <a:rPr dirty="0" err="1"/>
              <a:t>collaborazione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docenti</a:t>
            </a:r>
            <a:r>
              <a:rPr dirty="0"/>
              <a:t> IRC</a:t>
            </a:r>
          </a:p>
          <a:p>
            <a:r>
              <a:rPr dirty="0"/>
              <a:t> </a:t>
            </a:r>
            <a:r>
              <a:rPr dirty="0" err="1"/>
              <a:t>Sviluppare</a:t>
            </a:r>
            <a:r>
              <a:rPr dirty="0"/>
              <a:t> </a:t>
            </a:r>
            <a:r>
              <a:rPr dirty="0" err="1"/>
              <a:t>materiali</a:t>
            </a:r>
            <a:r>
              <a:rPr dirty="0"/>
              <a:t> </a:t>
            </a:r>
            <a:r>
              <a:rPr dirty="0" err="1"/>
              <a:t>didattici</a:t>
            </a:r>
            <a:r>
              <a:rPr dirty="0"/>
              <a:t> </a:t>
            </a:r>
            <a:r>
              <a:rPr dirty="0" err="1"/>
              <a:t>condivisi</a:t>
            </a:r>
            <a:r>
              <a:rPr dirty="0"/>
              <a:t> e </a:t>
            </a:r>
            <a:r>
              <a:rPr dirty="0" err="1"/>
              <a:t>innovativi</a:t>
            </a:r>
            <a:endParaRPr dirty="0"/>
          </a:p>
          <a:p>
            <a:r>
              <a:rPr dirty="0"/>
              <a:t> </a:t>
            </a:r>
            <a:r>
              <a:rPr dirty="0" err="1"/>
              <a:t>Approfondire</a:t>
            </a:r>
            <a:r>
              <a:rPr dirty="0"/>
              <a:t> </a:t>
            </a:r>
            <a:r>
              <a:rPr dirty="0" err="1"/>
              <a:t>tematiche</a:t>
            </a:r>
            <a:r>
              <a:rPr dirty="0"/>
              <a:t> religiose </a:t>
            </a:r>
            <a:r>
              <a:rPr dirty="0" err="1"/>
              <a:t>attuali</a:t>
            </a:r>
            <a:r>
              <a:rPr dirty="0"/>
              <a:t> e significative</a:t>
            </a:r>
          </a:p>
          <a:p>
            <a:r>
              <a:rPr dirty="0"/>
              <a:t> </a:t>
            </a:r>
            <a:r>
              <a:rPr dirty="0" err="1"/>
              <a:t>Sperimentare</a:t>
            </a:r>
            <a:r>
              <a:rPr dirty="0"/>
              <a:t> </a:t>
            </a:r>
            <a:r>
              <a:rPr dirty="0" err="1"/>
              <a:t>metodologie</a:t>
            </a:r>
            <a:r>
              <a:rPr dirty="0"/>
              <a:t> </a:t>
            </a:r>
            <a:r>
              <a:rPr dirty="0" err="1"/>
              <a:t>attive</a:t>
            </a:r>
            <a:r>
              <a:rPr dirty="0"/>
              <a:t> e </a:t>
            </a:r>
            <a:r>
              <a:rPr dirty="0" err="1"/>
              <a:t>laboratoriali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Tematiche Affrontate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47166" cy="4525963"/>
          </a:xfrm>
        </p:spPr>
        <p:txBody>
          <a:bodyPr/>
          <a:lstStyle/>
          <a:p>
            <a:r>
              <a:rPr dirty="0"/>
              <a:t> Il </a:t>
            </a:r>
            <a:r>
              <a:rPr dirty="0" err="1"/>
              <a:t>Giubileo</a:t>
            </a:r>
            <a:r>
              <a:rPr dirty="0"/>
              <a:t> 2025: </a:t>
            </a:r>
            <a:r>
              <a:rPr dirty="0" err="1"/>
              <a:t>significato</a:t>
            </a:r>
            <a:r>
              <a:rPr dirty="0"/>
              <a:t> e </a:t>
            </a:r>
            <a:r>
              <a:rPr dirty="0" err="1"/>
              <a:t>proposte</a:t>
            </a:r>
            <a:r>
              <a:rPr dirty="0"/>
              <a:t> </a:t>
            </a:r>
            <a:r>
              <a:rPr dirty="0" err="1"/>
              <a:t>didattiche</a:t>
            </a:r>
            <a:endParaRPr dirty="0"/>
          </a:p>
          <a:p>
            <a:r>
              <a:rPr dirty="0"/>
              <a:t> </a:t>
            </a:r>
            <a:r>
              <a:rPr dirty="0" err="1"/>
              <a:t>L'uso</a:t>
            </a:r>
            <a:r>
              <a:rPr dirty="0"/>
              <a:t> </a:t>
            </a:r>
            <a:r>
              <a:rPr dirty="0" err="1"/>
              <a:t>dell'Intelligenza</a:t>
            </a:r>
            <a:r>
              <a:rPr dirty="0"/>
              <a:t> </a:t>
            </a:r>
            <a:r>
              <a:rPr dirty="0" err="1"/>
              <a:t>Artificiale</a:t>
            </a:r>
            <a:r>
              <a:rPr dirty="0"/>
              <a:t> </a:t>
            </a:r>
            <a:r>
              <a:rPr dirty="0" err="1"/>
              <a:t>nella</a:t>
            </a:r>
            <a:r>
              <a:rPr dirty="0"/>
              <a:t> </a:t>
            </a:r>
            <a:r>
              <a:rPr dirty="0" err="1"/>
              <a:t>didattica</a:t>
            </a:r>
            <a:r>
              <a:rPr dirty="0"/>
              <a:t> IRC</a:t>
            </a:r>
          </a:p>
          <a:p>
            <a:r>
              <a:rPr dirty="0"/>
              <a:t> </a:t>
            </a:r>
            <a:r>
              <a:rPr dirty="0" err="1"/>
              <a:t>Mediazione</a:t>
            </a:r>
            <a:r>
              <a:rPr dirty="0"/>
              <a:t>, </a:t>
            </a:r>
            <a:r>
              <a:rPr dirty="0" err="1"/>
              <a:t>inclusione</a:t>
            </a:r>
            <a:r>
              <a:rPr dirty="0"/>
              <a:t> e </a:t>
            </a:r>
            <a:r>
              <a:rPr dirty="0" err="1"/>
              <a:t>cittadinanza</a:t>
            </a:r>
            <a:r>
              <a:rPr dirty="0"/>
              <a:t> </a:t>
            </a:r>
            <a:r>
              <a:rPr dirty="0" err="1"/>
              <a:t>attiva</a:t>
            </a:r>
            <a:endParaRPr dirty="0"/>
          </a:p>
          <a:p>
            <a:r>
              <a:rPr dirty="0"/>
              <a:t> </a:t>
            </a:r>
            <a:r>
              <a:rPr dirty="0" err="1"/>
              <a:t>Lettura</a:t>
            </a:r>
            <a:r>
              <a:rPr dirty="0"/>
              <a:t> </a:t>
            </a:r>
            <a:r>
              <a:rPr dirty="0" err="1"/>
              <a:t>teologica</a:t>
            </a:r>
            <a:r>
              <a:rPr dirty="0"/>
              <a:t> e </a:t>
            </a:r>
            <a:r>
              <a:rPr dirty="0" err="1"/>
              <a:t>simbolica</a:t>
            </a:r>
            <a:r>
              <a:rPr dirty="0"/>
              <a:t> dell’arte cristiana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Metodologie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 err="1"/>
              <a:t>Lavori</a:t>
            </a:r>
            <a:r>
              <a:rPr dirty="0"/>
              <a:t> di </a:t>
            </a:r>
            <a:r>
              <a:rPr dirty="0" err="1"/>
              <a:t>gruppo</a:t>
            </a:r>
            <a:r>
              <a:rPr dirty="0"/>
              <a:t> e </a:t>
            </a:r>
            <a:r>
              <a:rPr dirty="0" err="1"/>
              <a:t>confronto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pari</a:t>
            </a:r>
            <a:endParaRPr dirty="0"/>
          </a:p>
          <a:p>
            <a:r>
              <a:rPr dirty="0"/>
              <a:t> </a:t>
            </a:r>
            <a:r>
              <a:rPr dirty="0" err="1"/>
              <a:t>Elaborazione</a:t>
            </a:r>
            <a:r>
              <a:rPr dirty="0"/>
              <a:t> di UDA </a:t>
            </a:r>
            <a:r>
              <a:rPr dirty="0" err="1"/>
              <a:t>interdisciplinari</a:t>
            </a:r>
            <a:endParaRPr dirty="0"/>
          </a:p>
          <a:p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laboratoriali</a:t>
            </a:r>
            <a:r>
              <a:rPr dirty="0"/>
              <a:t> e </a:t>
            </a:r>
            <a:r>
              <a:rPr dirty="0" err="1"/>
              <a:t>visite</a:t>
            </a:r>
            <a:r>
              <a:rPr dirty="0"/>
              <a:t> </a:t>
            </a:r>
            <a:r>
              <a:rPr dirty="0" err="1"/>
              <a:t>guidate</a:t>
            </a:r>
            <a:endParaRPr dirty="0"/>
          </a:p>
          <a:p>
            <a:r>
              <a:rPr dirty="0"/>
              <a:t> </a:t>
            </a:r>
            <a:r>
              <a:rPr dirty="0" err="1"/>
              <a:t>Produzione</a:t>
            </a:r>
            <a:r>
              <a:rPr dirty="0"/>
              <a:t> e </a:t>
            </a:r>
            <a:r>
              <a:rPr dirty="0" err="1"/>
              <a:t>condivisione</a:t>
            </a:r>
            <a:r>
              <a:rPr dirty="0"/>
              <a:t> di </a:t>
            </a:r>
            <a:r>
              <a:rPr dirty="0" err="1"/>
              <a:t>materiali</a:t>
            </a:r>
            <a:r>
              <a:rPr dirty="0"/>
              <a:t> </a:t>
            </a:r>
            <a:r>
              <a:rPr dirty="0" err="1"/>
              <a:t>digitali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Prospettive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 err="1"/>
              <a:t>Continuare</a:t>
            </a:r>
            <a:r>
              <a:rPr dirty="0"/>
              <a:t> la </a:t>
            </a:r>
            <a:r>
              <a:rPr b="1" dirty="0" err="1">
                <a:solidFill>
                  <a:srgbClr val="FF0000"/>
                </a:solidFill>
              </a:rPr>
              <a:t>formazione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laboratoriale</a:t>
            </a:r>
            <a:endParaRPr b="1" dirty="0">
              <a:solidFill>
                <a:srgbClr val="FF0000"/>
              </a:solidFill>
            </a:endParaRPr>
          </a:p>
          <a:p>
            <a:r>
              <a:rPr dirty="0"/>
              <a:t> </a:t>
            </a:r>
            <a:r>
              <a:rPr dirty="0" err="1"/>
              <a:t>Promuovere</a:t>
            </a:r>
            <a:r>
              <a:rPr dirty="0"/>
              <a:t> la </a:t>
            </a:r>
            <a:r>
              <a:rPr lang="it-IT" b="1" dirty="0" err="1">
                <a:solidFill>
                  <a:srgbClr val="FF0000"/>
                </a:solidFill>
              </a:rPr>
              <a:t>continuita’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ordini</a:t>
            </a:r>
            <a:r>
              <a:rPr dirty="0"/>
              <a:t> di </a:t>
            </a:r>
            <a:r>
              <a:rPr dirty="0" err="1"/>
              <a:t>scuola</a:t>
            </a:r>
            <a:endParaRPr dirty="0"/>
          </a:p>
          <a:p>
            <a:r>
              <a:rPr dirty="0"/>
              <a:t> </a:t>
            </a:r>
            <a:r>
              <a:rPr dirty="0" err="1"/>
              <a:t>Potenziare</a:t>
            </a:r>
            <a:r>
              <a:rPr dirty="0"/>
              <a:t> la </a:t>
            </a:r>
            <a:r>
              <a:rPr b="1" dirty="0">
                <a:solidFill>
                  <a:srgbClr val="FF0000"/>
                </a:solidFill>
              </a:rPr>
              <a:t>rete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formatori</a:t>
            </a:r>
            <a:r>
              <a:rPr dirty="0"/>
              <a:t> e </a:t>
            </a:r>
            <a:r>
              <a:rPr dirty="0" err="1"/>
              <a:t>docenti</a:t>
            </a:r>
            <a:endParaRPr dirty="0"/>
          </a:p>
          <a:p>
            <a:r>
              <a:rPr dirty="0"/>
              <a:t> </a:t>
            </a:r>
            <a:r>
              <a:rPr dirty="0" err="1"/>
              <a:t>Valorizzare</a:t>
            </a:r>
            <a:r>
              <a:rPr dirty="0"/>
              <a:t> il </a:t>
            </a:r>
            <a:r>
              <a:rPr b="1" dirty="0" err="1">
                <a:solidFill>
                  <a:srgbClr val="FF0000"/>
                </a:solidFill>
              </a:rPr>
              <a:t>patrimonio</a:t>
            </a:r>
            <a:r>
              <a:rPr b="1" dirty="0">
                <a:solidFill>
                  <a:srgbClr val="FF0000"/>
                </a:solidFill>
              </a:rPr>
              <a:t> religioso locale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482</Words>
  <Application>Microsoft Office PowerPoint</Application>
  <PresentationFormat>Presentazione su schermo (4:3)</PresentationFormat>
  <Paragraphs>27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Office Theme</vt:lpstr>
      <vt:lpstr>Presentazione standard di PowerPoint</vt:lpstr>
      <vt:lpstr>Presentazione standard di PowerPoint</vt:lpstr>
      <vt:lpstr>Presentazione standard di PowerPoint</vt:lpstr>
      <vt:lpstr>Obiettivi del Percorso</vt:lpstr>
      <vt:lpstr>Tematiche Affrontate</vt:lpstr>
      <vt:lpstr>Metodologie</vt:lpstr>
      <vt:lpstr>Prospettive Future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cristiana</dc:creator>
  <cp:keywords/>
  <dc:description>generated using python-pptx</dc:description>
  <cp:lastModifiedBy>Pierino Cattaneo</cp:lastModifiedBy>
  <cp:revision>5</cp:revision>
  <dcterms:created xsi:type="dcterms:W3CDTF">2013-01-27T09:14:16Z</dcterms:created>
  <dcterms:modified xsi:type="dcterms:W3CDTF">2025-05-08T10:10:13Z</dcterms:modified>
  <cp:category/>
</cp:coreProperties>
</file>