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64" r:id="rId7"/>
    <p:sldId id="259" r:id="rId8"/>
    <p:sldId id="263" r:id="rId9"/>
    <p:sldId id="260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Confronto Statistico IRC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Diocesi di Lodi – A.S. 2023/2024 vs 2024/2025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46DF139-8339-4538-D4B8-66B0A2953042}"/>
              </a:ext>
            </a:extLst>
          </p:cNvPr>
          <p:cNvSpPr txBox="1"/>
          <p:nvPr/>
        </p:nvSpPr>
        <p:spPr>
          <a:xfrm>
            <a:off x="58783" y="1413063"/>
            <a:ext cx="902643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3200" dirty="0"/>
              <a:t> </a:t>
            </a:r>
            <a:r>
              <a:rPr lang="it-IT" sz="3200" b="1" dirty="0"/>
              <a:t>6. </a:t>
            </a:r>
            <a:r>
              <a:rPr lang="it-IT" sz="3200" dirty="0"/>
              <a:t>Rafforzamento del corpo docente IRC docenti specialisti sono passati da 155 a 188 (+33), segno di una maggiore professionalizzazione e stabilizzazione. Le classi seguite dai titolari IRC, invece, sono raddoppiate (da 46 a 90), pur con un calo nel numero di docenti titolari. Ciò può indicare una ottimizzazione del servizio IRC con maggiore copertura da parte di docenti interni.</a:t>
            </a:r>
          </a:p>
        </p:txBody>
      </p:sp>
    </p:spTree>
    <p:extLst>
      <p:ext uri="{BB962C8B-B14F-4D97-AF65-F5344CB8AC3E}">
        <p14:creationId xmlns:p14="http://schemas.microsoft.com/office/powerpoint/2010/main" val="2940179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B9B152C-EB36-36B9-FC85-6C8F45E87687}"/>
              </a:ext>
            </a:extLst>
          </p:cNvPr>
          <p:cNvSpPr txBox="1"/>
          <p:nvPr/>
        </p:nvSpPr>
        <p:spPr>
          <a:xfrm>
            <a:off x="169817" y="366623"/>
            <a:ext cx="8804366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2800" b="1" dirty="0"/>
              <a:t>7. Implicazioni formative e organizzative</a:t>
            </a:r>
          </a:p>
          <a:p>
            <a:pPr>
              <a:buNone/>
            </a:pPr>
            <a:r>
              <a:rPr lang="it-IT" sz="2800" dirty="0"/>
              <a:t>Questi dati suggeriscono che: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/>
              <a:t>L’IRC è un </a:t>
            </a:r>
            <a:r>
              <a:rPr lang="it-IT" sz="2800" b="1" dirty="0"/>
              <a:t>ambito educativo in salute</a:t>
            </a:r>
            <a:r>
              <a:rPr lang="it-IT" sz="2800" dirty="0"/>
              <a:t> nella Diocesi di Lodi, con buoni livelli di adesione e un corpo docente ben organizzato.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/>
              <a:t>Occorre, però, riflettere sull’offerta per chi non si avvale, in particolare per garantire percorsi alternativi di pari dignità educativa.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/>
              <a:t>La crescita di iscritti, stranieri inclusi, </a:t>
            </a:r>
            <a:r>
              <a:rPr lang="it-IT" sz="2800" b="1" dirty="0"/>
              <a:t>rafforza l’urgenza di progettare percorsi di IRC interculturali, inclusivi e significativi</a:t>
            </a:r>
            <a:r>
              <a:rPr lang="it-IT" sz="28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dirty="0"/>
              <a:t>L’impegno della diocesi nella </a:t>
            </a:r>
            <a:r>
              <a:rPr lang="it-IT" sz="2800" b="1" dirty="0"/>
              <a:t>formazione dei docenti (decentrata, laboratoriale, interdisciplinare)</a:t>
            </a:r>
            <a:r>
              <a:rPr lang="it-IT" sz="2800" dirty="0"/>
              <a:t> è da considerarsi un </a:t>
            </a:r>
            <a:r>
              <a:rPr lang="it-IT" sz="2800" b="1" dirty="0"/>
              <a:t>fattore determinante di successo</a:t>
            </a:r>
            <a:r>
              <a:rPr lang="it-IT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4814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Studenti Iscritti e Scelte IRC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876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579CE676-2589-254E-4359-53737AE13C6D}"/>
              </a:ext>
            </a:extLst>
          </p:cNvPr>
          <p:cNvSpPr txBox="1"/>
          <p:nvPr/>
        </p:nvSpPr>
        <p:spPr>
          <a:xfrm>
            <a:off x="274321" y="1316058"/>
            <a:ext cx="850392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3200" b="1" dirty="0"/>
              <a:t>1. Aumento complessivo dell’utenza scolastica</a:t>
            </a:r>
          </a:p>
          <a:p>
            <a:r>
              <a:rPr lang="it-IT" sz="3200" dirty="0"/>
              <a:t>Nel 2024/2025 si registra un aumento significativo del numero totale di studenti iscritti (+2.860). Questo incremento potrebbe essere attribuito sia a fattori demografici locali, sia a una maggiore copertura e aggiornamento dei dati da parte delle scuole.</a:t>
            </a:r>
          </a:p>
        </p:txBody>
      </p:sp>
    </p:spTree>
    <p:extLst>
      <p:ext uri="{BB962C8B-B14F-4D97-AF65-F5344CB8AC3E}">
        <p14:creationId xmlns:p14="http://schemas.microsoft.com/office/powerpoint/2010/main" val="881595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85AD5374-AA8B-11EB-8C94-0B07F9E296C5}"/>
              </a:ext>
            </a:extLst>
          </p:cNvPr>
          <p:cNvSpPr txBox="1"/>
          <p:nvPr/>
        </p:nvSpPr>
        <p:spPr>
          <a:xfrm>
            <a:off x="104503" y="674400"/>
            <a:ext cx="8752114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3200" b="1" dirty="0"/>
              <a:t>4. Crescita degli studenti che si avvalgono dell’IRC</a:t>
            </a:r>
          </a:p>
          <a:p>
            <a:pPr>
              <a:buNone/>
            </a:pPr>
            <a:r>
              <a:rPr lang="it-IT" sz="3200" dirty="0"/>
              <a:t>Gli studenti che hanno scelto l’IRC sono aumentati di oltre </a:t>
            </a:r>
            <a:r>
              <a:rPr lang="it-IT" sz="3200" b="1" dirty="0"/>
              <a:t>1.200 unità</a:t>
            </a:r>
            <a:r>
              <a:rPr lang="it-IT" sz="3200" dirty="0"/>
              <a:t> (+5,4%). Questo dato, in controtendenza rispetto ad alcune dinamiche nazionali, evidenzia: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b="1" dirty="0"/>
              <a:t>La qualità percepita del servizio IRC</a:t>
            </a:r>
            <a:r>
              <a:rPr lang="it-IT" sz="3200" dirty="0"/>
              <a:t> nella diocesi.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L’importanza delle iniziative di formazione e sensibilizzazione rivolte alle famiglie (es. open day, brochure, didattica inclusiva).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Un possibile effetto della maggiore presenza di docenti specialisti.</a:t>
            </a:r>
          </a:p>
        </p:txBody>
      </p:sp>
    </p:spTree>
    <p:extLst>
      <p:ext uri="{BB962C8B-B14F-4D97-AF65-F5344CB8AC3E}">
        <p14:creationId xmlns:p14="http://schemas.microsoft.com/office/powerpoint/2010/main" val="179723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Studenti Stranieri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876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472286D8-8868-048A-0515-FBA9EE2DAACE}"/>
              </a:ext>
            </a:extLst>
          </p:cNvPr>
          <p:cNvSpPr txBox="1"/>
          <p:nvPr/>
        </p:nvSpPr>
        <p:spPr>
          <a:xfrm>
            <a:off x="444137" y="1166842"/>
            <a:ext cx="847779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3200" b="1" dirty="0"/>
              <a:t>5. Aumento degli studenti stranieri</a:t>
            </a:r>
          </a:p>
          <a:p>
            <a:pPr>
              <a:buNone/>
            </a:pPr>
            <a:r>
              <a:rPr lang="it-IT" sz="3200" dirty="0"/>
              <a:t>Il dato della popolazione scolastica straniera è anch’esso in aumento (+698 studenti). Interessante notare che: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Crescono sia gli </a:t>
            </a:r>
            <a:r>
              <a:rPr lang="it-IT" sz="3200" b="1" dirty="0"/>
              <a:t>avvalentisi</a:t>
            </a:r>
            <a:r>
              <a:rPr lang="it-IT" sz="3200" dirty="0"/>
              <a:t> stranieri (+216) che i </a:t>
            </a:r>
            <a:r>
              <a:rPr lang="it-IT" sz="3200" b="1" dirty="0"/>
              <a:t>non avvalentisi</a:t>
            </a:r>
            <a:r>
              <a:rPr lang="it-IT" sz="3200" dirty="0"/>
              <a:t> (+482).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3200" dirty="0"/>
              <a:t>Questo conferma che </a:t>
            </a:r>
            <a:r>
              <a:rPr lang="it-IT" sz="3200" b="1" dirty="0"/>
              <a:t>l’IRC è scelto anche da famiglie non cattoliche</a:t>
            </a:r>
            <a:r>
              <a:rPr lang="it-IT" sz="3200" dirty="0"/>
              <a:t>, se viene percepito come spazio educativo e interculturale.</a:t>
            </a:r>
          </a:p>
        </p:txBody>
      </p:sp>
    </p:spTree>
    <p:extLst>
      <p:ext uri="{BB962C8B-B14F-4D97-AF65-F5344CB8AC3E}">
        <p14:creationId xmlns:p14="http://schemas.microsoft.com/office/powerpoint/2010/main" val="3650290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Scelte Non Avvalentisi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8768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2DC31446-20C3-0BAE-8C23-D4F6F387FA05}"/>
              </a:ext>
            </a:extLst>
          </p:cNvPr>
          <p:cNvSpPr txBox="1"/>
          <p:nvPr/>
        </p:nvSpPr>
        <p:spPr>
          <a:xfrm>
            <a:off x="143692" y="366623"/>
            <a:ext cx="8647611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2800" b="1" dirty="0"/>
              <a:t>3. Aumento anche dei non avvalentisi, ma con modifiche significative</a:t>
            </a:r>
          </a:p>
          <a:p>
            <a:pPr>
              <a:buNone/>
            </a:pPr>
            <a:r>
              <a:rPr lang="it-IT" sz="2800" dirty="0"/>
              <a:t>Anche il numero dei </a:t>
            </a:r>
            <a:r>
              <a:rPr lang="it-IT" sz="2800" b="1" dirty="0"/>
              <a:t>non avvalentisi è cresciuto</a:t>
            </a:r>
            <a:r>
              <a:rPr lang="it-IT" sz="2800" dirty="0"/>
              <a:t> (+1.653), ma analizzando le scelte al loro interno emergono dati interessanti: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b="1" dirty="0"/>
              <a:t>Crollo dell’attività alternativa con docente assistente</a:t>
            </a:r>
            <a:r>
              <a:rPr lang="it-IT" sz="2800" dirty="0"/>
              <a:t>: da 2.964 a 1.373 (–53,6%). Potrebbe indicare difficoltà organizzative da parte delle scuole o scarsità di risorse.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800" b="1" dirty="0"/>
              <a:t>Aumento di scelte “di comodo” o non strutturate</a:t>
            </a:r>
            <a:r>
              <a:rPr lang="it-IT" sz="2800" dirty="0"/>
              <a:t>: come l’ingresso posticipato o l’uscita anticipata, che sono più che </a:t>
            </a:r>
            <a:r>
              <a:rPr lang="it-IT" sz="2800" b="1" dirty="0"/>
              <a:t>raddoppiate</a:t>
            </a:r>
            <a:r>
              <a:rPr lang="it-IT" sz="2800" dirty="0"/>
              <a:t> (+786).</a:t>
            </a:r>
            <a:br>
              <a:rPr lang="it-IT" sz="2800" dirty="0"/>
            </a:br>
            <a:r>
              <a:rPr lang="it-IT" sz="2800" dirty="0"/>
              <a:t>Questo potrebbe porre interrogativi sull’effettiva offerta formativa per chi non si avvale, segnalando </a:t>
            </a:r>
            <a:r>
              <a:rPr lang="it-IT" sz="2800" b="1" dirty="0"/>
              <a:t>una criticità pedagogica e inclusiva</a:t>
            </a:r>
            <a:r>
              <a:rPr lang="it-IT" sz="2800" dirty="0"/>
              <a:t> da approfondire.</a:t>
            </a:r>
          </a:p>
        </p:txBody>
      </p:sp>
    </p:spTree>
    <p:extLst>
      <p:ext uri="{BB962C8B-B14F-4D97-AF65-F5344CB8AC3E}">
        <p14:creationId xmlns:p14="http://schemas.microsoft.com/office/powerpoint/2010/main" val="3498754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Insegnanti IRC e Classi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371600"/>
            <a:ext cx="7315200" cy="4876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495</Words>
  <Application>Microsoft Office PowerPoint</Application>
  <PresentationFormat>Presentazione su schermo (4:3)</PresentationFormat>
  <Paragraphs>28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Confronto Statistico IRC</vt:lpstr>
      <vt:lpstr>Studenti Iscritti e Scelte IRC</vt:lpstr>
      <vt:lpstr>Presentazione standard di PowerPoint</vt:lpstr>
      <vt:lpstr>Presentazione standard di PowerPoint</vt:lpstr>
      <vt:lpstr>Studenti Stranieri</vt:lpstr>
      <vt:lpstr>Presentazione standard di PowerPoint</vt:lpstr>
      <vt:lpstr>Scelte Non Avvalentisi</vt:lpstr>
      <vt:lpstr>Presentazione standard di PowerPoint</vt:lpstr>
      <vt:lpstr>Insegnanti IRC e Classi</vt:lpstr>
      <vt:lpstr>Presentazione standard di PowerPoint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utente</dc:creator>
  <cp:keywords/>
  <dc:description>generated using python-pptx</dc:description>
  <cp:lastModifiedBy>Pierino Cattaneo</cp:lastModifiedBy>
  <cp:revision>2</cp:revision>
  <dcterms:created xsi:type="dcterms:W3CDTF">2013-01-27T09:14:16Z</dcterms:created>
  <dcterms:modified xsi:type="dcterms:W3CDTF">2025-05-08T16:12:12Z</dcterms:modified>
  <cp:category/>
</cp:coreProperties>
</file>