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4" autoAdjust="0"/>
    <p:restoredTop sz="94660"/>
  </p:normalViewPr>
  <p:slideViewPr>
    <p:cSldViewPr snapToGrid="0" snapToObjects="1">
      <p:cViewPr>
        <p:scale>
          <a:sx n="76" d="100"/>
          <a:sy n="76" d="100"/>
        </p:scale>
        <p:origin x="10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1"/>
  <c:style val="2"/>
  <c:chart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Totale Iscritti</c:v>
                </c:pt>
              </c:strCache>
            </c:strRef>
          </c:tx>
          <c:invertIfNegative val="1"/>
          <c:cat>
            <c:strRef>
              <c:f>Sheet1!$A$2:$A$3</c:f>
              <c:strCache>
                <c:ptCount val="2"/>
                <c:pt idx="0">
                  <c:v>2022/2023</c:v>
                </c:pt>
                <c:pt idx="1">
                  <c:v>2024/2025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6333</c:v>
                </c:pt>
                <c:pt idx="1">
                  <c:v>8382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C0-48BA-A9F7-345CCE0361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Avvalentisi IRC</c:v>
                </c:pt>
              </c:strCache>
            </c:strRef>
          </c:tx>
          <c:invertIfNegative val="1"/>
          <c:cat>
            <c:strRef>
              <c:f>Sheet1!$A$2:$A$3</c:f>
              <c:strCache>
                <c:ptCount val="2"/>
                <c:pt idx="0">
                  <c:v>2022/2023</c:v>
                </c:pt>
                <c:pt idx="1">
                  <c:v>2024/2025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4873</c:v>
                </c:pt>
                <c:pt idx="1">
                  <c:v>5924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C0-48BA-A9F7-345CCE0361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 Avvalentisi IRC</c:v>
                </c:pt>
              </c:strCache>
            </c:strRef>
          </c:tx>
          <c:invertIfNegative val="1"/>
          <c:cat>
            <c:strRef>
              <c:f>Sheet1!$A$2:$A$3</c:f>
              <c:strCache>
                <c:ptCount val="2"/>
                <c:pt idx="0">
                  <c:v>2022/2023</c:v>
                </c:pt>
                <c:pt idx="1">
                  <c:v>2024/2025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1460</c:v>
                </c:pt>
                <c:pt idx="1">
                  <c:v>2458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C0-48BA-A9F7-345CCE0361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1"/>
  <c:style val="2"/>
  <c:chart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Totale Stranieri</c:v>
                </c:pt>
              </c:strCache>
            </c:strRef>
          </c:tx>
          <c:invertIfNegative val="1"/>
          <c:cat>
            <c:strRef>
              <c:f>Sheet1!$A$2:$A$3</c:f>
              <c:strCache>
                <c:ptCount val="2"/>
                <c:pt idx="0">
                  <c:v>2022/2023</c:v>
                </c:pt>
                <c:pt idx="1">
                  <c:v>2024/2025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731</c:v>
                </c:pt>
                <c:pt idx="1">
                  <c:v>1025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9F-4242-B16D-4BF0D22A06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Avvalentisi</c:v>
                </c:pt>
              </c:strCache>
            </c:strRef>
          </c:tx>
          <c:invertIfNegative val="1"/>
          <c:cat>
            <c:strRef>
              <c:f>Sheet1!$A$2:$A$3</c:f>
              <c:strCache>
                <c:ptCount val="2"/>
                <c:pt idx="0">
                  <c:v>2022/2023</c:v>
                </c:pt>
                <c:pt idx="1">
                  <c:v>2024/2025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326</c:v>
                </c:pt>
                <c:pt idx="1">
                  <c:v>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9F-4242-B16D-4BF0D22A066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 Avvalentisi</c:v>
                </c:pt>
              </c:strCache>
            </c:strRef>
          </c:tx>
          <c:invertIfNegative val="1"/>
          <c:cat>
            <c:strRef>
              <c:f>Sheet1!$A$2:$A$3</c:f>
              <c:strCache>
                <c:ptCount val="2"/>
                <c:pt idx="0">
                  <c:v>2022/2023</c:v>
                </c:pt>
                <c:pt idx="1">
                  <c:v>2024/2025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405</c:v>
                </c:pt>
                <c:pt idx="1">
                  <c:v>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9F-4242-B16D-4BF0D22A06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1"/>
  <c:style val="2"/>
  <c:chart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2022/2023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Attività alternativa</c:v>
                </c:pt>
                <c:pt idx="1">
                  <c:v>Studio con docente</c:v>
                </c:pt>
                <c:pt idx="2">
                  <c:v>Studio senza docente</c:v>
                </c:pt>
                <c:pt idx="3">
                  <c:v>Entrata/Uscita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69</c:v>
                </c:pt>
                <c:pt idx="1">
                  <c:v>355</c:v>
                </c:pt>
                <c:pt idx="2">
                  <c:v>432</c:v>
                </c:pt>
                <c:pt idx="3">
                  <c:v>423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52-4EA3-8714-E771242130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2024/2025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Attività alternativa</c:v>
                </c:pt>
                <c:pt idx="1">
                  <c:v>Studio con docente</c:v>
                </c:pt>
                <c:pt idx="2">
                  <c:v>Studio senza docente</c:v>
                </c:pt>
                <c:pt idx="3">
                  <c:v>Entrata/Uscita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17</c:v>
                </c:pt>
                <c:pt idx="1">
                  <c:v>286</c:v>
                </c:pt>
                <c:pt idx="2">
                  <c:v>826</c:v>
                </c:pt>
                <c:pt idx="3">
                  <c:v>1315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52-4EA3-8714-E771242130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1"/>
  <c:style val="2"/>
  <c:chart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Classi Censite</c:v>
                </c:pt>
              </c:strCache>
            </c:strRef>
          </c:tx>
          <c:invertIfNegative val="1"/>
          <c:cat>
            <c:strRef>
              <c:f>Sheet1!$A$2:$A$3</c:f>
              <c:strCache>
                <c:ptCount val="2"/>
                <c:pt idx="0">
                  <c:v>2022/2023</c:v>
                </c:pt>
                <c:pt idx="1">
                  <c:v>2024/2025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375</c:v>
                </c:pt>
                <c:pt idx="1">
                  <c:v>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EB-4C29-B79A-AD93DA2BB3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Docenti IRC Specialistici</c:v>
                </c:pt>
              </c:strCache>
            </c:strRef>
          </c:tx>
          <c:invertIfNegative val="1"/>
          <c:cat>
            <c:strRef>
              <c:f>Sheet1!$A$2:$A$3</c:f>
              <c:strCache>
                <c:ptCount val="2"/>
                <c:pt idx="0">
                  <c:v>2022/2023</c:v>
                </c:pt>
                <c:pt idx="1">
                  <c:v>2024/2025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27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EB-4C29-B79A-AD93DA2BB3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Classi con Specialistici</c:v>
                </c:pt>
              </c:strCache>
            </c:strRef>
          </c:tx>
          <c:invertIfNegative val="1"/>
          <c:cat>
            <c:strRef>
              <c:f>Sheet1!$A$2:$A$3</c:f>
              <c:strCache>
                <c:ptCount val="2"/>
                <c:pt idx="0">
                  <c:v>2022/2023</c:v>
                </c:pt>
                <c:pt idx="1">
                  <c:v>2024/2025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375</c:v>
                </c:pt>
                <c:pt idx="1">
                  <c:v>422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EB-4C29-B79A-AD93DA2BB3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Confronto IRC Secondaria II Grado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Diocesi di Lodi – a.s. 2022/2023 vs 2024/2025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Studenti iscritti e scelta IRC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Studenti stranieri e scelta IRC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Attività alternative dei non avvalentisi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Docenti IRC e classi servite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Sintesi e Commento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Aumenta il numero complessivo di studenti e di avvalentisi, ma cala la percentuale di adesione all’IRC.</a:t>
            </a:r>
          </a:p>
          <a:p>
            <a:r>
              <a:t>• Gli studenti stranieri partecipano meno all’IRC: la distanza cresce.</a:t>
            </a:r>
          </a:p>
          <a:p>
            <a:r>
              <a:t>• Preoccupante calo nelle attività alternative strutturate: la maggioranza opta per uscite o studio senza guida.</a:t>
            </a:r>
          </a:p>
          <a:p>
            <a:r>
              <a:t>• Ottima crescita degli specialisti IRC, segno di impegno nella qualità dell'insegnamento.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Insegnamento della Religione Cattolica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Confronto tra gli anni scolastici 2022/2023 e 2024/2025</a:t>
            </a:r>
          </a:p>
          <a:p>
            <a:r>
              <a:t>Scuola Secondaria di II Grado – Diocesi di Lodi</a:t>
            </a:r>
          </a:p>
          <a:p>
            <a:r>
              <a:t>Fonte: Servizio Nazionale per l’IRC – CEI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131</Words>
  <Application>Microsoft Office PowerPoint</Application>
  <PresentationFormat>Presentazione su schermo (4:3)</PresentationFormat>
  <Paragraphs>15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Confronto IRC Secondaria II Grado</vt:lpstr>
      <vt:lpstr>Studenti iscritti e scelta IRC</vt:lpstr>
      <vt:lpstr>Studenti stranieri e scelta IRC</vt:lpstr>
      <vt:lpstr>Attività alternative dei non avvalentisi</vt:lpstr>
      <vt:lpstr>Docenti IRC e classi servite</vt:lpstr>
      <vt:lpstr>Sintesi e Commento</vt:lpstr>
      <vt:lpstr>Insegnamento della Religione Cattolica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utente</dc:creator>
  <cp:keywords/>
  <dc:description>generated using python-pptx</dc:description>
  <cp:lastModifiedBy>Pierino Cattaneo</cp:lastModifiedBy>
  <cp:revision>1</cp:revision>
  <dcterms:created xsi:type="dcterms:W3CDTF">2013-01-27T09:14:16Z</dcterms:created>
  <dcterms:modified xsi:type="dcterms:W3CDTF">2025-05-09T13:33:41Z</dcterms:modified>
  <cp:category/>
</cp:coreProperties>
</file>