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8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2946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96012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6576"/>
            <a:ext cx="64008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Vicariato di Lodi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858000" y="91440"/>
            <a:ext cx="2103120" cy="777240"/>
          </a:xfrm>
          <a:prstGeom prst="roundRect">
            <a:avLst>
              <a:gd name="adj" fmla="val 9412"/>
            </a:avLst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0" y="91440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77.7% IRC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51560"/>
          <a:ext cx="8503920" cy="3352800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Ordine di Scuola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Non 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Totale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% Avv.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Infanzia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809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225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1034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78.2%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Primaria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2059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464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2523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1A7A4A"/>
                          </a:solidFill>
                        </a:rPr>
                        <a:t>81.6%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1658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385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2043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1A7A4A"/>
                          </a:solidFill>
                        </a:rPr>
                        <a:t>81.2%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3917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1355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5272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74.3%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TOTALE VICARIATO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8443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2429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10.872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49A2A"/>
                          </a:solidFill>
                        </a:rPr>
                        <a:t>77.7%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20040" y="4453128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👩‍🏫 Docenti IRC: 42 persone (47 incarichi)   •   % più alta nella Primaria (81,6%) e Sec. I grado (81,2%)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96012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6576"/>
            <a:ext cx="64008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Vicariato di Casalpusterlengo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858000" y="91440"/>
            <a:ext cx="2103120" cy="777240"/>
          </a:xfrm>
          <a:prstGeom prst="roundRect">
            <a:avLst>
              <a:gd name="adj" fmla="val 9412"/>
            </a:avLst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0" y="91440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69.7% IRC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51560"/>
          <a:ext cx="8503920" cy="914400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Ordine di Scuola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Non 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Totale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% Avv.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Infanzia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451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251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702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49A2A"/>
                          </a:solidFill>
                        </a:rPr>
                        <a:t>64.2%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Primaria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1242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491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1733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71.7%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831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409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1240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49A2A"/>
                          </a:solidFill>
                        </a:rPr>
                        <a:t>67%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747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254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1001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74.7%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TOTALE VICARIATO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3271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1405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4676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49A2A"/>
                          </a:solidFill>
                        </a:rPr>
                        <a:t>69.7%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20040" y="4453128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👩‍🏫 Docenti IRC: 29 persone (30 incarichi)   •   % più alta nella Sec. II grado (74,7%) e nella Primaria (71,7%)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96012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6576"/>
            <a:ext cx="64008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Vicariato di Codogno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858000" y="91440"/>
            <a:ext cx="2103120" cy="777240"/>
          </a:xfrm>
          <a:prstGeom prst="roundRect">
            <a:avLst>
              <a:gd name="adj" fmla="val 9412"/>
            </a:avLst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0" y="91440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76.9% IRC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51560"/>
          <a:ext cx="8503920" cy="914400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Ordine di Scuola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Non 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Totale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% Avv.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Infanzia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420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65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485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1A7A4A"/>
                          </a:solidFill>
                        </a:rPr>
                        <a:t>86.6%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Primaria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821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276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1097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74.8%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588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180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768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76.6%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1556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496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2052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75.8%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TOTALE VICARIATO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3385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1017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4402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49A2A"/>
                          </a:solidFill>
                        </a:rPr>
                        <a:t>76.9%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20040" y="4453128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👩‍🏫 Docenti IRC: 24 persone (25 incarichi)   •   Percentuale di Avvalentesi ampia e stabile in tutti gli ordini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96012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6576"/>
            <a:ext cx="64008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Vicariato di Lodi Vecchio – San Martino in Strada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858000" y="91440"/>
            <a:ext cx="2103120" cy="777240"/>
          </a:xfrm>
          <a:prstGeom prst="roundRect">
            <a:avLst>
              <a:gd name="adj" fmla="val 9412"/>
            </a:avLst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0" y="91440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77.2% IRC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51560"/>
          <a:ext cx="8503920" cy="914400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Ordine di Scuola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Non 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Totale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% Avv.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Infanzia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181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90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271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49A2A"/>
                          </a:solidFill>
                        </a:rPr>
                        <a:t>66.8%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Primaria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617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156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773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79.8%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433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118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551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78.6%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TOTALE VICARIATO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1231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364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1595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49A2A"/>
                          </a:solidFill>
                        </a:rPr>
                        <a:t>77.2%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20040" y="3904488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👩‍🏫 Docenti IRC: 8 persone (10 incarichi)   •   Nessuna Sec. II Grado nel territorio — plessi Riozzo in appendice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96012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6576"/>
            <a:ext cx="64008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Vicariato di Paullo – Spino d'Adda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858000" y="91440"/>
            <a:ext cx="2103120" cy="777240"/>
          </a:xfrm>
          <a:prstGeom prst="roundRect">
            <a:avLst>
              <a:gd name="adj" fmla="val 9412"/>
            </a:avLst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0" y="91440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82.8% IRC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51560"/>
          <a:ext cx="8503920" cy="914400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Ordine di Scuola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Non 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Totale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% Avv.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Infanzia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615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137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752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1A7A4A"/>
                          </a:solidFill>
                        </a:rPr>
                        <a:t>81.8%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Primaria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1800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322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2122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1A7A4A"/>
                          </a:solidFill>
                        </a:rPr>
                        <a:t>84.8%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1079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266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1345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1A7A4A"/>
                          </a:solidFill>
                        </a:rPr>
                        <a:t>80.2%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TOTALE VICARIATO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3494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725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4219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49A2A"/>
                          </a:solidFill>
                        </a:rPr>
                        <a:t>82.8%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20040" y="3904488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👩‍🏫 Docenti IRC: 21 persone (23 incarichi)   •   Vicariato con i livelli più elevati di adesione all'IRC della Diocesi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96012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6576"/>
            <a:ext cx="640080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Vicariato di Sant'Angelo Lodigiano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858000" y="91440"/>
            <a:ext cx="2103120" cy="777240"/>
          </a:xfrm>
          <a:prstGeom prst="roundRect">
            <a:avLst>
              <a:gd name="adj" fmla="val 9412"/>
            </a:avLst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0" y="91440"/>
            <a:ext cx="21031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70.3% IRC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51560"/>
          <a:ext cx="8503920" cy="914400"/>
        </p:xfrm>
        <a:graphic>
          <a:graphicData uri="http://schemas.openxmlformats.org/drawingml/2006/table">
            <a:tbl>
              <a:tblPr/>
              <a:tblGrid>
                <a:gridCol w="256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Ordine di Scuola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Non Avvalentesi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Totale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</a:rPr>
                        <a:t>% Avv.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Infanzia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332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120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452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73.5%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Primaria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1635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495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2130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76.8%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866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352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1218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2E5FA3"/>
                          </a:solidFill>
                        </a:rPr>
                        <a:t>71.1%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Sec. II Grado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246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dirty="0">
                          <a:solidFill>
                            <a:srgbClr val="1A1A2E"/>
                          </a:solidFill>
                        </a:rPr>
                        <a:t>338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 dirty="0">
                          <a:solidFill>
                            <a:srgbClr val="1A1A2E"/>
                          </a:solidFill>
                        </a:rPr>
                        <a:t>584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0392B"/>
                          </a:solidFill>
                        </a:rPr>
                        <a:t>42.1%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TOTALE VICARIATO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3079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1305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FFFFFF"/>
                          </a:solidFill>
                        </a:rPr>
                        <a:t>4384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200" b="1" dirty="0">
                          <a:solidFill>
                            <a:srgbClr val="C49A2A"/>
                          </a:solidFill>
                        </a:rPr>
                        <a:t>70.3%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3A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20040" y="4453128"/>
            <a:ext cx="8503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44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👩‍🏫 Docenti IRC: 19 persone (23 incarichi)   •   Inversione di tendenza alla Sec. II Grado: 42,1% Avvalentesi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8979408" cy="960120"/>
          </a:xfrm>
          <a:prstGeom prst="rect">
            <a:avLst/>
          </a:prstGeom>
          <a:solidFill>
            <a:srgbClr val="1A3A6B"/>
          </a:solidFill>
          <a:ln w="12700">
            <a:solidFill>
              <a:srgbClr val="1A3A6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6576"/>
            <a:ext cx="8595360" cy="8869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Confronto tra Vicariati — Diocesi di Lodi  (a.s. 2024-2025)</a:t>
            </a:r>
            <a:endParaRPr lang="en-US" sz="26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51560"/>
          <a:ext cx="8503920" cy="9144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7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Vicariato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Infanzia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Primaria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Sec. I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Sec. II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</a:rPr>
                        <a:t>TOTALE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5F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A1A2E"/>
                          </a:solidFill>
                        </a:rPr>
                        <a:t>Lodi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78.2%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1A7A4A"/>
                          </a:solidFill>
                        </a:rPr>
                        <a:t>81.6%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1A7A4A"/>
                          </a:solidFill>
                        </a:rPr>
                        <a:t>81.2%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74.3%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2E5FA3"/>
                          </a:solidFill>
                        </a:rPr>
                        <a:t>77.7%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A1A2E"/>
                          </a:solidFill>
                        </a:rPr>
                        <a:t>Casalpusterlengo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C49A2A"/>
                          </a:solidFill>
                        </a:rPr>
                        <a:t>64.2%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71.7%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C49A2A"/>
                          </a:solidFill>
                        </a:rPr>
                        <a:t>67.0%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74.7%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C49A2A"/>
                          </a:solidFill>
                        </a:rPr>
                        <a:t>69.7%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A1A2E"/>
                          </a:solidFill>
                        </a:rPr>
                        <a:t>Codogno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1A7A4A"/>
                          </a:solidFill>
                        </a:rPr>
                        <a:t>86.6%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74.8%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76.6%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75.8%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2E5FA3"/>
                          </a:solidFill>
                        </a:rPr>
                        <a:t>76.9%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A1A2E"/>
                          </a:solidFill>
                        </a:rPr>
                        <a:t>Lodi Vecchio – S. Martino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C49A2A"/>
                          </a:solidFill>
                        </a:rPr>
                        <a:t>66.8%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79.8%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78.6%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888888"/>
                          </a:solidFill>
                        </a:rPr>
                        <a:t>—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2E5FA3"/>
                          </a:solidFill>
                        </a:rPr>
                        <a:t>77.2%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A1A2E"/>
                          </a:solidFill>
                        </a:rPr>
                        <a:t>Paullo – Spino d'Adda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1A7A4A"/>
                          </a:solidFill>
                        </a:rPr>
                        <a:t>81.8%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1A7A4A"/>
                          </a:solidFill>
                        </a:rPr>
                        <a:t>84.8%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1A7A4A"/>
                          </a:solidFill>
                        </a:rPr>
                        <a:t>80.2%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888888"/>
                          </a:solidFill>
                        </a:rPr>
                        <a:t>—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1A7A4A"/>
                          </a:solidFill>
                        </a:rPr>
                        <a:t>82.8%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800" dirty="0">
                          <a:solidFill>
                            <a:srgbClr val="1A1A2E"/>
                          </a:solidFill>
                        </a:rPr>
                        <a:t>Sant'Angelo Lodigiano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73.5%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76.8%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2E5FA3"/>
                          </a:solidFill>
                        </a:rPr>
                        <a:t>71.1%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900" dirty="0">
                          <a:solidFill>
                            <a:srgbClr val="C0392B"/>
                          </a:solidFill>
                        </a:rPr>
                        <a:t>42.1%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100" b="1" dirty="0">
                          <a:solidFill>
                            <a:srgbClr val="2E5FA3"/>
                          </a:solidFill>
                        </a:rPr>
                        <a:t>70.3%</a:t>
                      </a:r>
                      <a:endParaRPr lang="en-US" sz="2100" dirty="0"/>
                    </a:p>
                  </a:txBody>
                  <a:tcPr>
                    <a:lnL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20040" y="461772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Legenda:  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1280160" y="4663440"/>
            <a:ext cx="274320" cy="25603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5" name="Text 5"/>
          <p:cNvSpPr/>
          <p:nvPr/>
        </p:nvSpPr>
        <p:spPr>
          <a:xfrm>
            <a:off x="1600200" y="4645152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 80%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200400" y="4663440"/>
            <a:ext cx="274320" cy="256032"/>
          </a:xfrm>
          <a:prstGeom prst="rect">
            <a:avLst/>
          </a:prstGeom>
          <a:solidFill>
            <a:srgbClr val="2E5FA3"/>
          </a:solidFill>
          <a:ln w="12700">
            <a:solidFill>
              <a:srgbClr val="2E5FA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520440" y="4645152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70–79%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5120640" y="4663440"/>
            <a:ext cx="274320" cy="256032"/>
          </a:xfrm>
          <a:prstGeom prst="rect">
            <a:avLst/>
          </a:prstGeom>
          <a:solidFill>
            <a:srgbClr val="C49A2A"/>
          </a:solidFill>
          <a:ln w="12700">
            <a:solidFill>
              <a:srgbClr val="C49A2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440680" y="4645152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49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50–69%</a:t>
            </a:r>
            <a:endParaRPr lang="en-US" sz="1600" dirty="0"/>
          </a:p>
        </p:txBody>
      </p:sp>
      <p:sp>
        <p:nvSpPr>
          <p:cNvPr id="13" name="Shape 10"/>
          <p:cNvSpPr/>
          <p:nvPr/>
        </p:nvSpPr>
        <p:spPr>
          <a:xfrm>
            <a:off x="7040880" y="4663440"/>
            <a:ext cx="274320" cy="25603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360920" y="4645152"/>
            <a:ext cx="1371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50%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</Words>
  <Application>Microsoft Office PowerPoint</Application>
  <PresentationFormat>Presentazione su schermo (16:9)</PresentationFormat>
  <Paragraphs>243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Piero Cattaneo</cp:lastModifiedBy>
  <cp:revision>1</cp:revision>
  <dcterms:created xsi:type="dcterms:W3CDTF">2026-05-07T22:04:09Z</dcterms:created>
  <dcterms:modified xsi:type="dcterms:W3CDTF">2026-05-08T10:09:18Z</dcterms:modified>
</cp:coreProperties>
</file>