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E1DDB-64D9-42BE-B5FC-419C36502C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C9CD68-769A-4BDB-AB32-E0F9217EA588}">
      <dgm:prSet/>
      <dgm:spPr/>
      <dgm:t>
        <a:bodyPr/>
        <a:lstStyle/>
        <a:p>
          <a:r>
            <a:rPr lang="it-IT" b="1" i="1"/>
            <a:t>Ministeria quaedam </a:t>
          </a:r>
          <a:r>
            <a:rPr lang="it-IT" b="1"/>
            <a:t>(1972)</a:t>
          </a:r>
          <a:br>
            <a:rPr lang="it-IT" b="1"/>
          </a:br>
          <a:r>
            <a:rPr lang="it-IT"/>
            <a:t>«nulla impedisce che le Conferenze Episcopali ne chiedano altri alla Sede Apostolica, se ne giudicheranno, per particolari motivi, la istituzione necessaria o molto utile nella propria regione», quale per esempio il catechista.</a:t>
          </a:r>
          <a:endParaRPr lang="en-US"/>
        </a:p>
      </dgm:t>
    </dgm:pt>
    <dgm:pt modelId="{038C1129-DD71-4F2E-A239-62DA16CE0301}" type="parTrans" cxnId="{B5A42ED6-BCB5-4421-8564-414F2FDD9694}">
      <dgm:prSet/>
      <dgm:spPr/>
      <dgm:t>
        <a:bodyPr/>
        <a:lstStyle/>
        <a:p>
          <a:endParaRPr lang="en-US"/>
        </a:p>
      </dgm:t>
    </dgm:pt>
    <dgm:pt modelId="{6C4766FE-2B06-46A8-A940-F37BBFED0E9E}" type="sibTrans" cxnId="{B5A42ED6-BCB5-4421-8564-414F2FDD9694}">
      <dgm:prSet/>
      <dgm:spPr/>
      <dgm:t>
        <a:bodyPr/>
        <a:lstStyle/>
        <a:p>
          <a:endParaRPr lang="en-US"/>
        </a:p>
      </dgm:t>
    </dgm:pt>
    <dgm:pt modelId="{559F0DF9-F9AE-4E0C-A792-C6EF8BBD5844}">
      <dgm:prSet/>
      <dgm:spPr/>
      <dgm:t>
        <a:bodyPr/>
        <a:lstStyle/>
        <a:p>
          <a:r>
            <a:rPr lang="it-IT" b="1"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Evangelii</a:t>
          </a:r>
          <a:r>
            <a:rPr lang="it-IT"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it-IT" b="1"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nuntiandi</a:t>
          </a:r>
          <a:r>
            <a:rPr lang="it-IT"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it-IT"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(1975)</a:t>
          </a:r>
          <a:br>
            <a:rPr lang="it-IT"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it-IT"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«Tali ministeri, nuovi in apparenza ma molto legati ad esperienze vissute dalla Chiesa nel corso della sua esistenza, – per esempio quelli di catechista, di animatori della preghiera e del canto, di cristiani dedicati al servizio della Parola di Dio o all’assistenza dei fratelli bisognosi, quelli infine dei capi di piccole comunità, dei responsabili di movimenti apostolici, o di altri responsabili – sono preziosi per la </a:t>
          </a:r>
          <a:r>
            <a:rPr lang="it-IT" i="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plantatio</a:t>
          </a:r>
          <a:r>
            <a:rPr lang="it-IT"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la vita e la crescita della Chiesa e per una capacità di irradiazione intorno a se stessa e verso coloro che sono lontani» (n. 73)</a:t>
          </a:r>
          <a:endParaRPr lang="en-US" dirty="0"/>
        </a:p>
      </dgm:t>
    </dgm:pt>
    <dgm:pt modelId="{ACE2D3EE-A966-4762-B2CE-80A4577D29F2}" type="parTrans" cxnId="{156DF722-28FB-403A-819A-639985CA3E2E}">
      <dgm:prSet/>
      <dgm:spPr/>
      <dgm:t>
        <a:bodyPr/>
        <a:lstStyle/>
        <a:p>
          <a:endParaRPr lang="it-IT"/>
        </a:p>
      </dgm:t>
    </dgm:pt>
    <dgm:pt modelId="{4A112851-9405-4402-9047-A81FC7BEB68D}" type="sibTrans" cxnId="{156DF722-28FB-403A-819A-639985CA3E2E}">
      <dgm:prSet/>
      <dgm:spPr/>
      <dgm:t>
        <a:bodyPr/>
        <a:lstStyle/>
        <a:p>
          <a:endParaRPr lang="it-IT"/>
        </a:p>
      </dgm:t>
    </dgm:pt>
    <dgm:pt modelId="{D3713306-4C3C-EC4A-9C2F-18600579A78D}" type="pres">
      <dgm:prSet presAssocID="{996E1DDB-64D9-42BE-B5FC-419C36502C7F}" presName="linear" presStyleCnt="0">
        <dgm:presLayoutVars>
          <dgm:animLvl val="lvl"/>
          <dgm:resizeHandles val="exact"/>
        </dgm:presLayoutVars>
      </dgm:prSet>
      <dgm:spPr/>
      <dgm:t>
        <a:bodyPr/>
        <a:lstStyle/>
        <a:p>
          <a:endParaRPr lang="it-IT"/>
        </a:p>
      </dgm:t>
    </dgm:pt>
    <dgm:pt modelId="{3434FFC5-A192-8846-88AC-DF77680C2445}" type="pres">
      <dgm:prSet presAssocID="{40C9CD68-769A-4BDB-AB32-E0F9217EA588}" presName="parentText" presStyleLbl="node1" presStyleIdx="0" presStyleCnt="2">
        <dgm:presLayoutVars>
          <dgm:chMax val="0"/>
          <dgm:bulletEnabled val="1"/>
        </dgm:presLayoutVars>
      </dgm:prSet>
      <dgm:spPr/>
      <dgm:t>
        <a:bodyPr/>
        <a:lstStyle/>
        <a:p>
          <a:endParaRPr lang="it-IT"/>
        </a:p>
      </dgm:t>
    </dgm:pt>
    <dgm:pt modelId="{FBC45093-60C9-474F-9A47-B617755E7B5B}" type="pres">
      <dgm:prSet presAssocID="{6C4766FE-2B06-46A8-A940-F37BBFED0E9E}" presName="spacer" presStyleCnt="0"/>
      <dgm:spPr/>
    </dgm:pt>
    <dgm:pt modelId="{CEA203F2-65BB-4E8A-BC10-01BA0968162E}" type="pres">
      <dgm:prSet presAssocID="{559F0DF9-F9AE-4E0C-A792-C6EF8BBD5844}" presName="parentText" presStyleLbl="node1" presStyleIdx="1" presStyleCnt="2">
        <dgm:presLayoutVars>
          <dgm:chMax val="0"/>
          <dgm:bulletEnabled val="1"/>
        </dgm:presLayoutVars>
      </dgm:prSet>
      <dgm:spPr/>
      <dgm:t>
        <a:bodyPr/>
        <a:lstStyle/>
        <a:p>
          <a:endParaRPr lang="it-IT"/>
        </a:p>
      </dgm:t>
    </dgm:pt>
  </dgm:ptLst>
  <dgm:cxnLst>
    <dgm:cxn modelId="{156DF722-28FB-403A-819A-639985CA3E2E}" srcId="{996E1DDB-64D9-42BE-B5FC-419C36502C7F}" destId="{559F0DF9-F9AE-4E0C-A792-C6EF8BBD5844}" srcOrd="1" destOrd="0" parTransId="{ACE2D3EE-A966-4762-B2CE-80A4577D29F2}" sibTransId="{4A112851-9405-4402-9047-A81FC7BEB68D}"/>
    <dgm:cxn modelId="{6F957BB5-1E19-478D-9A49-7356F2D97EB8}" type="presOf" srcId="{559F0DF9-F9AE-4E0C-A792-C6EF8BBD5844}" destId="{CEA203F2-65BB-4E8A-BC10-01BA0968162E}" srcOrd="0" destOrd="0" presId="urn:microsoft.com/office/officeart/2005/8/layout/vList2"/>
    <dgm:cxn modelId="{B5A42ED6-BCB5-4421-8564-414F2FDD9694}" srcId="{996E1DDB-64D9-42BE-B5FC-419C36502C7F}" destId="{40C9CD68-769A-4BDB-AB32-E0F9217EA588}" srcOrd="0" destOrd="0" parTransId="{038C1129-DD71-4F2E-A239-62DA16CE0301}" sibTransId="{6C4766FE-2B06-46A8-A940-F37BBFED0E9E}"/>
    <dgm:cxn modelId="{4AC5AF8F-E292-CC45-AD02-49CD1BBF7688}" type="presOf" srcId="{40C9CD68-769A-4BDB-AB32-E0F9217EA588}" destId="{3434FFC5-A192-8846-88AC-DF77680C2445}" srcOrd="0" destOrd="0" presId="urn:microsoft.com/office/officeart/2005/8/layout/vList2"/>
    <dgm:cxn modelId="{B538E615-A4D5-9D4A-8937-9E92CBE901EF}" type="presOf" srcId="{996E1DDB-64D9-42BE-B5FC-419C36502C7F}" destId="{D3713306-4C3C-EC4A-9C2F-18600579A78D}" srcOrd="0" destOrd="0" presId="urn:microsoft.com/office/officeart/2005/8/layout/vList2"/>
    <dgm:cxn modelId="{C6F2BF43-CEED-EF4A-8385-38338FFF12C3}" type="presParOf" srcId="{D3713306-4C3C-EC4A-9C2F-18600579A78D}" destId="{3434FFC5-A192-8846-88AC-DF77680C2445}" srcOrd="0" destOrd="0" presId="urn:microsoft.com/office/officeart/2005/8/layout/vList2"/>
    <dgm:cxn modelId="{5FECEDFC-1655-4992-9C9B-1232F405F311}" type="presParOf" srcId="{D3713306-4C3C-EC4A-9C2F-18600579A78D}" destId="{FBC45093-60C9-474F-9A47-B617755E7B5B}" srcOrd="1" destOrd="0" presId="urn:microsoft.com/office/officeart/2005/8/layout/vList2"/>
    <dgm:cxn modelId="{677B5F96-CD00-440F-BAF6-2B3DB9C27F99}" type="presParOf" srcId="{D3713306-4C3C-EC4A-9C2F-18600579A78D}" destId="{CEA203F2-65BB-4E8A-BC10-01BA096816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E1DDB-64D9-42BE-B5FC-419C36502C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5F7F1D-E6BE-4BD8-B94D-888ACB23B2DE}">
      <dgm:prSet/>
      <dgm:spPr/>
      <dgm:t>
        <a:bodyPr/>
        <a:lstStyle/>
        <a:p>
          <a:r>
            <a:rPr lang="it-IT" b="1" i="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Redemptoris</a:t>
          </a:r>
          <a:r>
            <a:rPr lang="it-IT"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it-IT" b="1" i="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missio</a:t>
          </a:r>
          <a:r>
            <a:rPr lang="it-IT"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it-IT"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it-IT"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1990)</a:t>
          </a:r>
          <a:r>
            <a:rPr lang="it-IT"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r>
          <a:br>
            <a:rPr lang="it-IT" b="1"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it-IT"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 i laici che diventano evangelizzatori si trovano in prima fila i catechisti. […] Anche col moltiplicarsi dei servizi ecclesiali ed </a:t>
          </a:r>
          <a:r>
            <a:rPr lang="it-IT"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extraecclesiali</a:t>
          </a:r>
          <a:r>
            <a:rPr lang="it-IT"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il ministero dei catechisti rimane sempre necessario e ha peculiari caratteristiche: i catechisti sono operatori specializzati, testimoni diretti, evangelizzatori insostituibili, che rappresentano la forza basilare delle comunità cristiane, specie nelle giovani chiese» (n. 73). </a:t>
          </a:r>
          <a:endParaRPr lang="en-US" dirty="0"/>
        </a:p>
      </dgm:t>
    </dgm:pt>
    <dgm:pt modelId="{5C49FCFB-4C85-4388-A9EB-0A9E2F3A37BE}" type="parTrans" cxnId="{B07A1B3D-B7B2-4163-A699-59ADF388EA4B}">
      <dgm:prSet/>
      <dgm:spPr/>
      <dgm:t>
        <a:bodyPr/>
        <a:lstStyle/>
        <a:p>
          <a:endParaRPr lang="en-US"/>
        </a:p>
      </dgm:t>
    </dgm:pt>
    <dgm:pt modelId="{C5DF3D10-76B3-4E44-B792-114B0B40C9A3}" type="sibTrans" cxnId="{B07A1B3D-B7B2-4163-A699-59ADF388EA4B}">
      <dgm:prSet/>
      <dgm:spPr/>
      <dgm:t>
        <a:bodyPr/>
        <a:lstStyle/>
        <a:p>
          <a:endParaRPr lang="en-US"/>
        </a:p>
      </dgm:t>
    </dgm:pt>
    <dgm:pt modelId="{2CF17824-8C0E-4660-82E7-04D9AA8B6AE8}">
      <dgm:prSet/>
      <dgm:spPr/>
      <dgm:t>
        <a:bodyPr/>
        <a:lstStyle/>
        <a:p>
          <a:r>
            <a:rPr lang="it-IT" b="1" dirty="0"/>
            <a:t>La conversione pastorale della comunità parrocchiale</a:t>
          </a:r>
          <a:r>
            <a:rPr lang="it-IT" dirty="0"/>
            <a:t> </a:t>
          </a:r>
          <a:r>
            <a:rPr lang="it-IT" b="1" dirty="0"/>
            <a:t>(2021)</a:t>
          </a:r>
          <a:br>
            <a:rPr lang="it-IT" b="1" dirty="0"/>
          </a:br>
          <a:r>
            <a:rPr lang="it-IT" dirty="0"/>
            <a:t>evidenzia come la comunità parrocchiale è abilitata a proporre forme di </a:t>
          </a:r>
          <a:r>
            <a:rPr lang="it-IT" dirty="0" err="1"/>
            <a:t>ministerialità</a:t>
          </a:r>
          <a:r>
            <a:rPr lang="it-IT" dirty="0"/>
            <a:t>, di annuncio della fede e di testimonianza della carità (n. 39) e al capitolo IX rilancia sugli incarichi e ministeri parrocchiali fin dal titolo (</a:t>
          </a:r>
          <a:r>
            <a:rPr lang="it-IT" i="1" dirty="0"/>
            <a:t>Incarichi e ministeri parrocchiali</a:t>
          </a:r>
          <a:r>
            <a:rPr lang="it-IT" dirty="0"/>
            <a:t>)</a:t>
          </a:r>
          <a:endParaRPr lang="en-US" dirty="0"/>
        </a:p>
      </dgm:t>
    </dgm:pt>
    <dgm:pt modelId="{1A75FB58-592B-4FE4-8074-726FAB22725D}" type="parTrans" cxnId="{CCB1D9FC-C59E-4171-9F60-70D2F9CF94F2}">
      <dgm:prSet/>
      <dgm:spPr/>
      <dgm:t>
        <a:bodyPr/>
        <a:lstStyle/>
        <a:p>
          <a:endParaRPr lang="it-IT"/>
        </a:p>
      </dgm:t>
    </dgm:pt>
    <dgm:pt modelId="{EAAE7AB8-901F-437F-9433-978D3FA56C58}" type="sibTrans" cxnId="{CCB1D9FC-C59E-4171-9F60-70D2F9CF94F2}">
      <dgm:prSet/>
      <dgm:spPr/>
      <dgm:t>
        <a:bodyPr/>
        <a:lstStyle/>
        <a:p>
          <a:endParaRPr lang="it-IT"/>
        </a:p>
      </dgm:t>
    </dgm:pt>
    <dgm:pt modelId="{23386884-4986-4DBB-8B0A-54C309DE7152}">
      <dgm:prSet/>
      <dgm:spPr/>
      <dgm:t>
        <a:bodyPr/>
        <a:lstStyle/>
        <a:p>
          <a:r>
            <a:rPr lang="it-IT" b="1" i="1" dirty="0" err="1"/>
            <a:t>Christifideles</a:t>
          </a:r>
          <a:r>
            <a:rPr lang="it-IT" b="1" i="1" dirty="0"/>
            <a:t> laici </a:t>
          </a:r>
          <a:r>
            <a:rPr lang="it-IT" b="1" dirty="0"/>
            <a:t>(1988)</a:t>
          </a:r>
          <a:br>
            <a:rPr lang="it-IT" b="1" dirty="0"/>
          </a:br>
          <a:r>
            <a:rPr lang="it-IT" dirty="0"/>
            <a:t>«In tal senso è stata costituita un'apposita Commissione non solo per rispondere a questo desiderio espresso dai Padri sinodali, ma anche e ancor più per studiare in modo approfondito i diversi problemi teologici, liturgici, giuridici e pastorali sollevati dall'attuale grande fioritura di ministeri affidati ai fedeli laici».</a:t>
          </a:r>
          <a:endParaRPr lang="en-US" dirty="0"/>
        </a:p>
      </dgm:t>
    </dgm:pt>
    <dgm:pt modelId="{EEDDF061-6485-4648-A7D2-AEB78A0D22DB}" type="parTrans" cxnId="{607C7FD9-264C-421D-801E-D33A365C3567}">
      <dgm:prSet/>
      <dgm:spPr/>
      <dgm:t>
        <a:bodyPr/>
        <a:lstStyle/>
        <a:p>
          <a:endParaRPr lang="it-IT"/>
        </a:p>
      </dgm:t>
    </dgm:pt>
    <dgm:pt modelId="{4A4DFDC9-5451-4A45-A417-47121165EF99}" type="sibTrans" cxnId="{607C7FD9-264C-421D-801E-D33A365C3567}">
      <dgm:prSet/>
      <dgm:spPr/>
      <dgm:t>
        <a:bodyPr/>
        <a:lstStyle/>
        <a:p>
          <a:endParaRPr lang="it-IT"/>
        </a:p>
      </dgm:t>
    </dgm:pt>
    <dgm:pt modelId="{D3713306-4C3C-EC4A-9C2F-18600579A78D}" type="pres">
      <dgm:prSet presAssocID="{996E1DDB-64D9-42BE-B5FC-419C36502C7F}" presName="linear" presStyleCnt="0">
        <dgm:presLayoutVars>
          <dgm:animLvl val="lvl"/>
          <dgm:resizeHandles val="exact"/>
        </dgm:presLayoutVars>
      </dgm:prSet>
      <dgm:spPr/>
      <dgm:t>
        <a:bodyPr/>
        <a:lstStyle/>
        <a:p>
          <a:endParaRPr lang="it-IT"/>
        </a:p>
      </dgm:t>
    </dgm:pt>
    <dgm:pt modelId="{8B1AEA18-333C-5A4B-B955-E973E36C8691}" type="pres">
      <dgm:prSet presAssocID="{7B5F7F1D-E6BE-4BD8-B94D-888ACB23B2DE}" presName="parentText" presStyleLbl="node1" presStyleIdx="0" presStyleCnt="3" custLinFactY="100000" custLinFactNeighborX="-2617" custLinFactNeighborY="100002">
        <dgm:presLayoutVars>
          <dgm:chMax val="0"/>
          <dgm:bulletEnabled val="1"/>
        </dgm:presLayoutVars>
      </dgm:prSet>
      <dgm:spPr/>
      <dgm:t>
        <a:bodyPr/>
        <a:lstStyle/>
        <a:p>
          <a:endParaRPr lang="it-IT"/>
        </a:p>
      </dgm:t>
    </dgm:pt>
    <dgm:pt modelId="{4B0E41BA-6100-41D3-AD34-3985D2577008}" type="pres">
      <dgm:prSet presAssocID="{C5DF3D10-76B3-4E44-B792-114B0B40C9A3}" presName="spacer" presStyleCnt="0"/>
      <dgm:spPr/>
    </dgm:pt>
    <dgm:pt modelId="{AFCD049C-2C45-40A4-957B-D9380C55E772}" type="pres">
      <dgm:prSet presAssocID="{2CF17824-8C0E-4660-82E7-04D9AA8B6AE8}" presName="parentText" presStyleLbl="node1" presStyleIdx="1" presStyleCnt="3" custLinFactY="113720" custLinFactNeighborY="200000">
        <dgm:presLayoutVars>
          <dgm:chMax val="0"/>
          <dgm:bulletEnabled val="1"/>
        </dgm:presLayoutVars>
      </dgm:prSet>
      <dgm:spPr/>
      <dgm:t>
        <a:bodyPr/>
        <a:lstStyle/>
        <a:p>
          <a:endParaRPr lang="it-IT"/>
        </a:p>
      </dgm:t>
    </dgm:pt>
    <dgm:pt modelId="{2383E336-49E0-4CC6-B17C-CBA7B62212A2}" type="pres">
      <dgm:prSet presAssocID="{EAAE7AB8-901F-437F-9433-978D3FA56C58}" presName="spacer" presStyleCnt="0"/>
      <dgm:spPr/>
    </dgm:pt>
    <dgm:pt modelId="{52A58212-DA55-45A6-A96B-6A80B9C4064F}" type="pres">
      <dgm:prSet presAssocID="{23386884-4986-4DBB-8B0A-54C309DE7152}" presName="parentText" presStyleLbl="node1" presStyleIdx="2" presStyleCnt="3" custLinFactY="-204606" custLinFactNeighborY="-300000">
        <dgm:presLayoutVars>
          <dgm:chMax val="0"/>
          <dgm:bulletEnabled val="1"/>
        </dgm:presLayoutVars>
      </dgm:prSet>
      <dgm:spPr/>
      <dgm:t>
        <a:bodyPr/>
        <a:lstStyle/>
        <a:p>
          <a:endParaRPr lang="it-IT"/>
        </a:p>
      </dgm:t>
    </dgm:pt>
  </dgm:ptLst>
  <dgm:cxnLst>
    <dgm:cxn modelId="{B07A1B3D-B7B2-4163-A699-59ADF388EA4B}" srcId="{996E1DDB-64D9-42BE-B5FC-419C36502C7F}" destId="{7B5F7F1D-E6BE-4BD8-B94D-888ACB23B2DE}" srcOrd="0" destOrd="0" parTransId="{5C49FCFB-4C85-4388-A9EB-0A9E2F3A37BE}" sibTransId="{C5DF3D10-76B3-4E44-B792-114B0B40C9A3}"/>
    <dgm:cxn modelId="{B538E615-A4D5-9D4A-8937-9E92CBE901EF}" type="presOf" srcId="{996E1DDB-64D9-42BE-B5FC-419C36502C7F}" destId="{D3713306-4C3C-EC4A-9C2F-18600579A78D}" srcOrd="0" destOrd="0" presId="urn:microsoft.com/office/officeart/2005/8/layout/vList2"/>
    <dgm:cxn modelId="{CCB1D9FC-C59E-4171-9F60-70D2F9CF94F2}" srcId="{996E1DDB-64D9-42BE-B5FC-419C36502C7F}" destId="{2CF17824-8C0E-4660-82E7-04D9AA8B6AE8}" srcOrd="1" destOrd="0" parTransId="{1A75FB58-592B-4FE4-8074-726FAB22725D}" sibTransId="{EAAE7AB8-901F-437F-9433-978D3FA56C58}"/>
    <dgm:cxn modelId="{FEC07765-EE54-4CBF-B8F2-11029125A7DB}" type="presOf" srcId="{2CF17824-8C0E-4660-82E7-04D9AA8B6AE8}" destId="{AFCD049C-2C45-40A4-957B-D9380C55E772}" srcOrd="0" destOrd="0" presId="urn:microsoft.com/office/officeart/2005/8/layout/vList2"/>
    <dgm:cxn modelId="{607C7FD9-264C-421D-801E-D33A365C3567}" srcId="{996E1DDB-64D9-42BE-B5FC-419C36502C7F}" destId="{23386884-4986-4DBB-8B0A-54C309DE7152}" srcOrd="2" destOrd="0" parTransId="{EEDDF061-6485-4648-A7D2-AEB78A0D22DB}" sibTransId="{4A4DFDC9-5451-4A45-A417-47121165EF99}"/>
    <dgm:cxn modelId="{BB0D83ED-97BC-444D-9429-23EA247C0848}" type="presOf" srcId="{7B5F7F1D-E6BE-4BD8-B94D-888ACB23B2DE}" destId="{8B1AEA18-333C-5A4B-B955-E973E36C8691}" srcOrd="0" destOrd="0" presId="urn:microsoft.com/office/officeart/2005/8/layout/vList2"/>
    <dgm:cxn modelId="{176EABE0-4507-40F1-B792-472343950266}" type="presOf" srcId="{23386884-4986-4DBB-8B0A-54C309DE7152}" destId="{52A58212-DA55-45A6-A96B-6A80B9C4064F}" srcOrd="0" destOrd="0" presId="urn:microsoft.com/office/officeart/2005/8/layout/vList2"/>
    <dgm:cxn modelId="{98342A5C-20B6-EE48-A88C-3806DD4BD740}" type="presParOf" srcId="{D3713306-4C3C-EC4A-9C2F-18600579A78D}" destId="{8B1AEA18-333C-5A4B-B955-E973E36C8691}" srcOrd="0" destOrd="0" presId="urn:microsoft.com/office/officeart/2005/8/layout/vList2"/>
    <dgm:cxn modelId="{7E72C666-2666-4354-871B-BF9F32F5F33F}" type="presParOf" srcId="{D3713306-4C3C-EC4A-9C2F-18600579A78D}" destId="{4B0E41BA-6100-41D3-AD34-3985D2577008}" srcOrd="1" destOrd="0" presId="urn:microsoft.com/office/officeart/2005/8/layout/vList2"/>
    <dgm:cxn modelId="{0083566A-829F-44E7-A152-F632AFD4177F}" type="presParOf" srcId="{D3713306-4C3C-EC4A-9C2F-18600579A78D}" destId="{AFCD049C-2C45-40A4-957B-D9380C55E772}" srcOrd="2" destOrd="0" presId="urn:microsoft.com/office/officeart/2005/8/layout/vList2"/>
    <dgm:cxn modelId="{5937AFF8-E9C4-43C7-B54B-1AEEDCF441E2}" type="presParOf" srcId="{D3713306-4C3C-EC4A-9C2F-18600579A78D}" destId="{2383E336-49E0-4CC6-B17C-CBA7B62212A2}" srcOrd="3" destOrd="0" presId="urn:microsoft.com/office/officeart/2005/8/layout/vList2"/>
    <dgm:cxn modelId="{6EAB6600-5D43-4C4D-BEB4-782F25228682}" type="presParOf" srcId="{D3713306-4C3C-EC4A-9C2F-18600579A78D}" destId="{52A58212-DA55-45A6-A96B-6A80B9C406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8F56B-5FB9-40B7-90A0-57597763C6B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4A90E9D-7618-4430-82D4-04F9603BBE58}">
      <dgm:prSet custT="1"/>
      <dgm:spPr/>
      <dgm:t>
        <a:bodyPr/>
        <a:lstStyle/>
        <a:p>
          <a:r>
            <a:rPr lang="it-IT" sz="1800" b="1" dirty="0" err="1"/>
            <a:t>Spiritus</a:t>
          </a:r>
          <a:r>
            <a:rPr lang="it-IT" sz="1800" b="1" dirty="0"/>
            <a:t> Domini (10 gennaio 2021)</a:t>
          </a:r>
          <a:endParaRPr lang="en-US" sz="1800" dirty="0"/>
        </a:p>
      </dgm:t>
    </dgm:pt>
    <dgm:pt modelId="{FDE989A4-DA9B-465F-B52B-CE4375B63EEB}" type="parTrans" cxnId="{648B2C93-43EF-4EC7-8E25-8FDCF78F1498}">
      <dgm:prSet/>
      <dgm:spPr/>
      <dgm:t>
        <a:bodyPr/>
        <a:lstStyle/>
        <a:p>
          <a:endParaRPr lang="en-US"/>
        </a:p>
      </dgm:t>
    </dgm:pt>
    <dgm:pt modelId="{325B18E7-4201-4351-B1DA-663B4DEA6686}" type="sibTrans" cxnId="{648B2C93-43EF-4EC7-8E25-8FDCF78F1498}">
      <dgm:prSet/>
      <dgm:spPr/>
      <dgm:t>
        <a:bodyPr/>
        <a:lstStyle/>
        <a:p>
          <a:endParaRPr lang="en-US"/>
        </a:p>
      </dgm:t>
    </dgm:pt>
    <dgm:pt modelId="{F3D5D3F3-F667-45E1-90C3-6DABFF31F7EC}">
      <dgm:prSet custT="1"/>
      <dgm:spPr/>
      <dgm:t>
        <a:bodyPr/>
        <a:lstStyle/>
        <a:p>
          <a:r>
            <a:rPr lang="it-IT" sz="1800" b="1" dirty="0" err="1"/>
            <a:t>Antiquum</a:t>
          </a:r>
          <a:r>
            <a:rPr lang="it-IT" sz="1800" b="1" dirty="0"/>
            <a:t> </a:t>
          </a:r>
          <a:r>
            <a:rPr lang="it-IT" sz="1800" b="1" dirty="0" err="1"/>
            <a:t>ministerium</a:t>
          </a:r>
          <a:r>
            <a:rPr lang="it-IT" sz="1800" b="1" dirty="0"/>
            <a:t> (10 maggio 2021)</a:t>
          </a:r>
          <a:endParaRPr lang="en-US" sz="1800" dirty="0"/>
        </a:p>
      </dgm:t>
    </dgm:pt>
    <dgm:pt modelId="{EB826845-EE4C-4C5F-A501-480682874A57}" type="parTrans" cxnId="{24C8C11D-3ACD-470A-89E9-C6023181F251}">
      <dgm:prSet/>
      <dgm:spPr/>
      <dgm:t>
        <a:bodyPr/>
        <a:lstStyle/>
        <a:p>
          <a:endParaRPr lang="en-US"/>
        </a:p>
      </dgm:t>
    </dgm:pt>
    <dgm:pt modelId="{5BBFCB7C-1FA0-4876-B6B3-7B6D7B41D415}" type="sibTrans" cxnId="{24C8C11D-3ACD-470A-89E9-C6023181F251}">
      <dgm:prSet/>
      <dgm:spPr/>
      <dgm:t>
        <a:bodyPr/>
        <a:lstStyle/>
        <a:p>
          <a:endParaRPr lang="en-US"/>
        </a:p>
      </dgm:t>
    </dgm:pt>
    <dgm:pt modelId="{DFC98F2D-BBB8-44E7-B5D2-9B89935E1966}">
      <dgm:prSet custT="1"/>
      <dgm:spPr/>
      <dgm:t>
        <a:bodyPr/>
        <a:lstStyle/>
        <a:p>
          <a:r>
            <a:rPr lang="it-IT" sz="1800" b="1" dirty="0"/>
            <a:t>Nota CEI: Il Ministero istituito del lettore, dell’accolito e del catechista per le chiese che sono in Italia (5 giugno 2022) – </a:t>
          </a:r>
          <a:r>
            <a:rPr lang="it-IT" sz="1800" i="1" dirty="0"/>
            <a:t>ad </a:t>
          </a:r>
          <a:r>
            <a:rPr lang="it-IT" sz="1800" i="1" dirty="0" err="1"/>
            <a:t>experimentum</a:t>
          </a:r>
          <a:endParaRPr lang="en-US" sz="1800" dirty="0"/>
        </a:p>
      </dgm:t>
    </dgm:pt>
    <dgm:pt modelId="{04587E52-83B8-4808-8E5A-E0AFCE89B77D}" type="parTrans" cxnId="{8647BF96-7FB6-4B65-8444-4EB0CEA403EE}">
      <dgm:prSet/>
      <dgm:spPr/>
      <dgm:t>
        <a:bodyPr/>
        <a:lstStyle/>
        <a:p>
          <a:endParaRPr lang="en-US"/>
        </a:p>
      </dgm:t>
    </dgm:pt>
    <dgm:pt modelId="{3FA90EE6-3453-4FF9-855D-4975AE6ABF49}" type="sibTrans" cxnId="{8647BF96-7FB6-4B65-8444-4EB0CEA403EE}">
      <dgm:prSet/>
      <dgm:spPr/>
      <dgm:t>
        <a:bodyPr/>
        <a:lstStyle/>
        <a:p>
          <a:endParaRPr lang="en-US"/>
        </a:p>
      </dgm:t>
    </dgm:pt>
    <dgm:pt modelId="{730BD6B2-2A7B-4BF8-B3FF-6F9A1FBAA753}">
      <dgm:prSet custT="1"/>
      <dgm:spPr/>
      <dgm:t>
        <a:bodyPr/>
        <a:lstStyle/>
        <a:p>
          <a:r>
            <a:rPr lang="it-IT" sz="1800" b="1" dirty="0"/>
            <a:t>Rito per l’istituzione del catechista (13 dicembre 2021) + Lettera </a:t>
          </a:r>
          <a:r>
            <a:rPr lang="it-IT" sz="1800" dirty="0"/>
            <a:t>in cui si definiscono i compiti del vescovo e l’identità dei candidati</a:t>
          </a:r>
          <a:endParaRPr lang="en-US" sz="1800" dirty="0"/>
        </a:p>
      </dgm:t>
    </dgm:pt>
    <dgm:pt modelId="{0C0028F6-A657-4E4F-BB43-326220557C69}" type="parTrans" cxnId="{53FE5230-80B6-4E93-BCFB-550867D54032}">
      <dgm:prSet/>
      <dgm:spPr/>
      <dgm:t>
        <a:bodyPr/>
        <a:lstStyle/>
        <a:p>
          <a:endParaRPr lang="en-US"/>
        </a:p>
      </dgm:t>
    </dgm:pt>
    <dgm:pt modelId="{E7E04733-E7D4-45DD-93AF-E0C6B4B9DAC3}" type="sibTrans" cxnId="{53FE5230-80B6-4E93-BCFB-550867D54032}">
      <dgm:prSet/>
      <dgm:spPr/>
      <dgm:t>
        <a:bodyPr/>
        <a:lstStyle/>
        <a:p>
          <a:endParaRPr lang="en-US"/>
        </a:p>
      </dgm:t>
    </dgm:pt>
    <dgm:pt modelId="{2A00C2E8-D86B-1D4D-87B7-354124E5D35D}" type="pres">
      <dgm:prSet presAssocID="{8908F56B-5FB9-40B7-90A0-57597763C6BC}" presName="linear" presStyleCnt="0">
        <dgm:presLayoutVars>
          <dgm:animLvl val="lvl"/>
          <dgm:resizeHandles val="exact"/>
        </dgm:presLayoutVars>
      </dgm:prSet>
      <dgm:spPr/>
      <dgm:t>
        <a:bodyPr/>
        <a:lstStyle/>
        <a:p>
          <a:endParaRPr lang="it-IT"/>
        </a:p>
      </dgm:t>
    </dgm:pt>
    <dgm:pt modelId="{791AE7D4-1077-934C-986F-92631D3FAFD9}" type="pres">
      <dgm:prSet presAssocID="{B4A90E9D-7618-4430-82D4-04F9603BBE58}" presName="parentText" presStyleLbl="node1" presStyleIdx="0" presStyleCnt="4">
        <dgm:presLayoutVars>
          <dgm:chMax val="0"/>
          <dgm:bulletEnabled val="1"/>
        </dgm:presLayoutVars>
      </dgm:prSet>
      <dgm:spPr/>
      <dgm:t>
        <a:bodyPr/>
        <a:lstStyle/>
        <a:p>
          <a:endParaRPr lang="it-IT"/>
        </a:p>
      </dgm:t>
    </dgm:pt>
    <dgm:pt modelId="{F87754E4-A7E9-3A4F-9240-07D52F114F93}" type="pres">
      <dgm:prSet presAssocID="{325B18E7-4201-4351-B1DA-663B4DEA6686}" presName="spacer" presStyleCnt="0"/>
      <dgm:spPr/>
    </dgm:pt>
    <dgm:pt modelId="{A9F38C61-18AD-5F46-9063-146F88CFD562}" type="pres">
      <dgm:prSet presAssocID="{F3D5D3F3-F667-45E1-90C3-6DABFF31F7EC}" presName="parentText" presStyleLbl="node1" presStyleIdx="1" presStyleCnt="4">
        <dgm:presLayoutVars>
          <dgm:chMax val="0"/>
          <dgm:bulletEnabled val="1"/>
        </dgm:presLayoutVars>
      </dgm:prSet>
      <dgm:spPr/>
      <dgm:t>
        <a:bodyPr/>
        <a:lstStyle/>
        <a:p>
          <a:endParaRPr lang="it-IT"/>
        </a:p>
      </dgm:t>
    </dgm:pt>
    <dgm:pt modelId="{242166CE-DF44-794D-BCB0-EAA57FCE7734}" type="pres">
      <dgm:prSet presAssocID="{5BBFCB7C-1FA0-4876-B6B3-7B6D7B41D415}" presName="spacer" presStyleCnt="0"/>
      <dgm:spPr/>
    </dgm:pt>
    <dgm:pt modelId="{D77804C1-DF1D-7549-91DA-E182FD013B40}" type="pres">
      <dgm:prSet presAssocID="{DFC98F2D-BBB8-44E7-B5D2-9B89935E1966}" presName="parentText" presStyleLbl="node1" presStyleIdx="2" presStyleCnt="4">
        <dgm:presLayoutVars>
          <dgm:chMax val="0"/>
          <dgm:bulletEnabled val="1"/>
        </dgm:presLayoutVars>
      </dgm:prSet>
      <dgm:spPr/>
      <dgm:t>
        <a:bodyPr/>
        <a:lstStyle/>
        <a:p>
          <a:endParaRPr lang="it-IT"/>
        </a:p>
      </dgm:t>
    </dgm:pt>
    <dgm:pt modelId="{2B36DA32-2714-C24A-BBC5-D20AC5503A73}" type="pres">
      <dgm:prSet presAssocID="{3FA90EE6-3453-4FF9-855D-4975AE6ABF49}" presName="spacer" presStyleCnt="0"/>
      <dgm:spPr/>
    </dgm:pt>
    <dgm:pt modelId="{A2697CB3-9023-664F-BEA5-D5CA58B4D55C}" type="pres">
      <dgm:prSet presAssocID="{730BD6B2-2A7B-4BF8-B3FF-6F9A1FBAA753}" presName="parentText" presStyleLbl="node1" presStyleIdx="3" presStyleCnt="4" custLinFactNeighborX="-6494" custLinFactNeighborY="6202">
        <dgm:presLayoutVars>
          <dgm:chMax val="0"/>
          <dgm:bulletEnabled val="1"/>
        </dgm:presLayoutVars>
      </dgm:prSet>
      <dgm:spPr/>
      <dgm:t>
        <a:bodyPr/>
        <a:lstStyle/>
        <a:p>
          <a:endParaRPr lang="it-IT"/>
        </a:p>
      </dgm:t>
    </dgm:pt>
  </dgm:ptLst>
  <dgm:cxnLst>
    <dgm:cxn modelId="{508403A2-4D2D-684D-9DD3-B1247AC0B745}" type="presOf" srcId="{B4A90E9D-7618-4430-82D4-04F9603BBE58}" destId="{791AE7D4-1077-934C-986F-92631D3FAFD9}" srcOrd="0" destOrd="0" presId="urn:microsoft.com/office/officeart/2005/8/layout/vList2"/>
    <dgm:cxn modelId="{648B2C93-43EF-4EC7-8E25-8FDCF78F1498}" srcId="{8908F56B-5FB9-40B7-90A0-57597763C6BC}" destId="{B4A90E9D-7618-4430-82D4-04F9603BBE58}" srcOrd="0" destOrd="0" parTransId="{FDE989A4-DA9B-465F-B52B-CE4375B63EEB}" sibTransId="{325B18E7-4201-4351-B1DA-663B4DEA6686}"/>
    <dgm:cxn modelId="{5CA372EC-4A9B-9548-9338-8101FDEDC3A5}" type="presOf" srcId="{DFC98F2D-BBB8-44E7-B5D2-9B89935E1966}" destId="{D77804C1-DF1D-7549-91DA-E182FD013B40}" srcOrd="0" destOrd="0" presId="urn:microsoft.com/office/officeart/2005/8/layout/vList2"/>
    <dgm:cxn modelId="{535A1F73-F457-9940-8892-D2D977E71303}" type="presOf" srcId="{F3D5D3F3-F667-45E1-90C3-6DABFF31F7EC}" destId="{A9F38C61-18AD-5F46-9063-146F88CFD562}" srcOrd="0" destOrd="0" presId="urn:microsoft.com/office/officeart/2005/8/layout/vList2"/>
    <dgm:cxn modelId="{53FE5230-80B6-4E93-BCFB-550867D54032}" srcId="{8908F56B-5FB9-40B7-90A0-57597763C6BC}" destId="{730BD6B2-2A7B-4BF8-B3FF-6F9A1FBAA753}" srcOrd="3" destOrd="0" parTransId="{0C0028F6-A657-4E4F-BB43-326220557C69}" sibTransId="{E7E04733-E7D4-45DD-93AF-E0C6B4B9DAC3}"/>
    <dgm:cxn modelId="{7946A93E-68E5-0545-8C73-48D42093A351}" type="presOf" srcId="{8908F56B-5FB9-40B7-90A0-57597763C6BC}" destId="{2A00C2E8-D86B-1D4D-87B7-354124E5D35D}" srcOrd="0" destOrd="0" presId="urn:microsoft.com/office/officeart/2005/8/layout/vList2"/>
    <dgm:cxn modelId="{A9278ABB-DE9F-7647-8974-A300A9829573}" type="presOf" srcId="{730BD6B2-2A7B-4BF8-B3FF-6F9A1FBAA753}" destId="{A2697CB3-9023-664F-BEA5-D5CA58B4D55C}" srcOrd="0" destOrd="0" presId="urn:microsoft.com/office/officeart/2005/8/layout/vList2"/>
    <dgm:cxn modelId="{8647BF96-7FB6-4B65-8444-4EB0CEA403EE}" srcId="{8908F56B-5FB9-40B7-90A0-57597763C6BC}" destId="{DFC98F2D-BBB8-44E7-B5D2-9B89935E1966}" srcOrd="2" destOrd="0" parTransId="{04587E52-83B8-4808-8E5A-E0AFCE89B77D}" sibTransId="{3FA90EE6-3453-4FF9-855D-4975AE6ABF49}"/>
    <dgm:cxn modelId="{24C8C11D-3ACD-470A-89E9-C6023181F251}" srcId="{8908F56B-5FB9-40B7-90A0-57597763C6BC}" destId="{F3D5D3F3-F667-45E1-90C3-6DABFF31F7EC}" srcOrd="1" destOrd="0" parTransId="{EB826845-EE4C-4C5F-A501-480682874A57}" sibTransId="{5BBFCB7C-1FA0-4876-B6B3-7B6D7B41D415}"/>
    <dgm:cxn modelId="{2766188D-DDCF-B444-8EF1-7E48A28ABDCD}" type="presParOf" srcId="{2A00C2E8-D86B-1D4D-87B7-354124E5D35D}" destId="{791AE7D4-1077-934C-986F-92631D3FAFD9}" srcOrd="0" destOrd="0" presId="urn:microsoft.com/office/officeart/2005/8/layout/vList2"/>
    <dgm:cxn modelId="{542124C4-C214-504F-9355-330E4C08B1FF}" type="presParOf" srcId="{2A00C2E8-D86B-1D4D-87B7-354124E5D35D}" destId="{F87754E4-A7E9-3A4F-9240-07D52F114F93}" srcOrd="1" destOrd="0" presId="urn:microsoft.com/office/officeart/2005/8/layout/vList2"/>
    <dgm:cxn modelId="{D3142852-620E-A84A-BFF7-3A29B0F7CB87}" type="presParOf" srcId="{2A00C2E8-D86B-1D4D-87B7-354124E5D35D}" destId="{A9F38C61-18AD-5F46-9063-146F88CFD562}" srcOrd="2" destOrd="0" presId="urn:microsoft.com/office/officeart/2005/8/layout/vList2"/>
    <dgm:cxn modelId="{3FCE8EF9-AAEF-AB40-BA17-16437A7C03B9}" type="presParOf" srcId="{2A00C2E8-D86B-1D4D-87B7-354124E5D35D}" destId="{242166CE-DF44-794D-BCB0-EAA57FCE7734}" srcOrd="3" destOrd="0" presId="urn:microsoft.com/office/officeart/2005/8/layout/vList2"/>
    <dgm:cxn modelId="{D9F81B39-C838-264F-80D1-02711FD6AF41}" type="presParOf" srcId="{2A00C2E8-D86B-1D4D-87B7-354124E5D35D}" destId="{D77804C1-DF1D-7549-91DA-E182FD013B40}" srcOrd="4" destOrd="0" presId="urn:microsoft.com/office/officeart/2005/8/layout/vList2"/>
    <dgm:cxn modelId="{02C3A673-6DD6-6B41-9C75-8805DA120F6A}" type="presParOf" srcId="{2A00C2E8-D86B-1D4D-87B7-354124E5D35D}" destId="{2B36DA32-2714-C24A-BBC5-D20AC5503A73}" srcOrd="5" destOrd="0" presId="urn:microsoft.com/office/officeart/2005/8/layout/vList2"/>
    <dgm:cxn modelId="{A7190386-1A31-5D4A-8A53-365AC0D3C917}" type="presParOf" srcId="{2A00C2E8-D86B-1D4D-87B7-354124E5D35D}" destId="{A2697CB3-9023-664F-BEA5-D5CA58B4D5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6C34F-73EB-4400-92BF-8D7CFB232F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32D4BDF-D0ED-4CFE-9B3D-8ADED9F8C7D8}">
      <dgm:prSet/>
      <dgm:spPr/>
      <dgm:t>
        <a:bodyPr/>
        <a:lstStyle/>
        <a:p>
          <a:r>
            <a:rPr lang="it-IT"/>
            <a:t>Cinque caratteristiche (n. 52)</a:t>
          </a:r>
          <a:endParaRPr lang="en-US"/>
        </a:p>
      </dgm:t>
    </dgm:pt>
    <dgm:pt modelId="{636D8D38-9C48-4976-B19C-B31BC6D8DDD3}" type="parTrans" cxnId="{4410B5FE-3B27-4FD6-8F16-6C9D8B85B14E}">
      <dgm:prSet/>
      <dgm:spPr/>
      <dgm:t>
        <a:bodyPr/>
        <a:lstStyle/>
        <a:p>
          <a:endParaRPr lang="en-US"/>
        </a:p>
      </dgm:t>
    </dgm:pt>
    <dgm:pt modelId="{B041D36A-6165-4325-8269-A7B535D76683}" type="sibTrans" cxnId="{4410B5FE-3B27-4FD6-8F16-6C9D8B85B14E}">
      <dgm:prSet/>
      <dgm:spPr/>
      <dgm:t>
        <a:bodyPr/>
        <a:lstStyle/>
        <a:p>
          <a:endParaRPr lang="en-US"/>
        </a:p>
      </dgm:t>
    </dgm:pt>
    <dgm:pt modelId="{6AC9AA22-9FB8-416E-9119-F0B394874289}">
      <dgm:prSet custT="1"/>
      <dgm:spPr/>
      <dgm:t>
        <a:bodyPr/>
        <a:lstStyle/>
        <a:p>
          <a:r>
            <a:rPr lang="it-IT" sz="1600" dirty="0"/>
            <a:t>un </a:t>
          </a:r>
          <a:r>
            <a:rPr lang="it-IT" sz="1600" b="1" dirty="0"/>
            <a:t>cammino globale e integrato </a:t>
          </a:r>
          <a:r>
            <a:rPr lang="it-IT" sz="1600" dirty="0"/>
            <a:t>atto all’ascolto della Parola, di riti, di fraternità, di testimonianza di vita e di carità; </a:t>
          </a:r>
          <a:endParaRPr lang="en-US" sz="1600" dirty="0"/>
        </a:p>
      </dgm:t>
    </dgm:pt>
    <dgm:pt modelId="{DECACC64-EE55-420E-85AE-4BFE556F3510}" type="parTrans" cxnId="{0062616D-2DA3-4A73-ADF8-630B7683716A}">
      <dgm:prSet/>
      <dgm:spPr/>
      <dgm:t>
        <a:bodyPr/>
        <a:lstStyle/>
        <a:p>
          <a:endParaRPr lang="en-US"/>
        </a:p>
      </dgm:t>
    </dgm:pt>
    <dgm:pt modelId="{EC70AFA9-14B3-4D69-B3D3-0E4BCEA6C3DB}" type="sibTrans" cxnId="{0062616D-2DA3-4A73-ADF8-630B7683716A}">
      <dgm:prSet/>
      <dgm:spPr/>
      <dgm:t>
        <a:bodyPr/>
        <a:lstStyle/>
        <a:p>
          <a:endParaRPr lang="en-US"/>
        </a:p>
      </dgm:t>
    </dgm:pt>
    <dgm:pt modelId="{38385CD3-8889-4A96-8EED-0E0EE112D87D}">
      <dgm:prSet custT="1"/>
      <dgm:spPr/>
      <dgm:t>
        <a:bodyPr/>
        <a:lstStyle/>
        <a:p>
          <a:r>
            <a:rPr lang="it-IT" sz="1600" dirty="0"/>
            <a:t>il </a:t>
          </a:r>
          <a:r>
            <a:rPr lang="it-IT" sz="1600" b="1" dirty="0"/>
            <a:t>rilievo</a:t>
          </a:r>
          <a:r>
            <a:rPr lang="it-IT" sz="1600" dirty="0"/>
            <a:t> dato al tempo della </a:t>
          </a:r>
          <a:r>
            <a:rPr lang="it-IT" sz="1600" i="1" dirty="0"/>
            <a:t>Prima evangelizzazione </a:t>
          </a:r>
          <a:r>
            <a:rPr lang="it-IT" sz="1600" dirty="0"/>
            <a:t>e della </a:t>
          </a:r>
          <a:r>
            <a:rPr lang="it-IT" sz="1600" i="1" dirty="0"/>
            <a:t>Mistagogia</a:t>
          </a:r>
          <a:r>
            <a:rPr lang="it-IT" sz="1600" dirty="0"/>
            <a:t>; </a:t>
          </a:r>
          <a:endParaRPr lang="en-US" sz="1600" dirty="0"/>
        </a:p>
      </dgm:t>
    </dgm:pt>
    <dgm:pt modelId="{0BA09FD3-23C9-4494-82E7-E7CB90DD8B43}" type="parTrans" cxnId="{1FBF4DD9-C741-477E-8F36-EEDFB964EE4D}">
      <dgm:prSet/>
      <dgm:spPr/>
      <dgm:t>
        <a:bodyPr/>
        <a:lstStyle/>
        <a:p>
          <a:endParaRPr lang="en-US"/>
        </a:p>
      </dgm:t>
    </dgm:pt>
    <dgm:pt modelId="{8FB1ED44-3E7C-4D18-9BAD-352C286380FA}" type="sibTrans" cxnId="{1FBF4DD9-C741-477E-8F36-EEDFB964EE4D}">
      <dgm:prSet/>
      <dgm:spPr/>
      <dgm:t>
        <a:bodyPr/>
        <a:lstStyle/>
        <a:p>
          <a:endParaRPr lang="en-US"/>
        </a:p>
      </dgm:t>
    </dgm:pt>
    <dgm:pt modelId="{C3158ABE-1A38-4CA0-8A95-32AFDCBD1B7A}">
      <dgm:prSet custT="1"/>
      <dgm:spPr/>
      <dgm:t>
        <a:bodyPr/>
        <a:lstStyle/>
        <a:p>
          <a:r>
            <a:rPr lang="it-IT" sz="1600" dirty="0"/>
            <a:t>il </a:t>
          </a:r>
          <a:r>
            <a:rPr lang="it-IT" sz="1600" b="1" dirty="0"/>
            <a:t>discernimento</a:t>
          </a:r>
          <a:r>
            <a:rPr lang="it-IT" sz="1600" dirty="0"/>
            <a:t> che rispetta e promuove la libera decisione del soggetto con i suoi tempi e i suoi ritmi; </a:t>
          </a:r>
          <a:endParaRPr lang="en-US" sz="1600" dirty="0"/>
        </a:p>
      </dgm:t>
    </dgm:pt>
    <dgm:pt modelId="{2D2348ED-F41F-44AE-A998-4223051CFFC2}" type="parTrans" cxnId="{CC22E219-7437-4C2F-AE99-D6E9811D4BE9}">
      <dgm:prSet/>
      <dgm:spPr/>
      <dgm:t>
        <a:bodyPr/>
        <a:lstStyle/>
        <a:p>
          <a:endParaRPr lang="en-US"/>
        </a:p>
      </dgm:t>
    </dgm:pt>
    <dgm:pt modelId="{6B3DE060-7EED-4643-AC40-FF88A7F2B8D1}" type="sibTrans" cxnId="{CC22E219-7437-4C2F-AE99-D6E9811D4BE9}">
      <dgm:prSet/>
      <dgm:spPr/>
      <dgm:t>
        <a:bodyPr/>
        <a:lstStyle/>
        <a:p>
          <a:endParaRPr lang="en-US"/>
        </a:p>
      </dgm:t>
    </dgm:pt>
    <dgm:pt modelId="{EC92568A-C090-45FE-BC21-828E38FAC241}">
      <dgm:prSet custT="1"/>
      <dgm:spPr/>
      <dgm:t>
        <a:bodyPr/>
        <a:lstStyle/>
        <a:p>
          <a:r>
            <a:rPr lang="it-IT" sz="1600" dirty="0"/>
            <a:t>la </a:t>
          </a:r>
          <a:r>
            <a:rPr lang="it-IT" sz="1600" b="1" dirty="0"/>
            <a:t>connessione profonda tra i tre sacramenti</a:t>
          </a:r>
          <a:r>
            <a:rPr lang="it-IT" sz="1600" dirty="0"/>
            <a:t>; </a:t>
          </a:r>
          <a:endParaRPr lang="en-US" sz="1600" dirty="0"/>
        </a:p>
      </dgm:t>
    </dgm:pt>
    <dgm:pt modelId="{DCC08147-DE35-4BC9-9315-84A543A5E765}" type="parTrans" cxnId="{3E9E07CD-07CB-4C55-A584-FF3779DBD3C6}">
      <dgm:prSet/>
      <dgm:spPr/>
      <dgm:t>
        <a:bodyPr/>
        <a:lstStyle/>
        <a:p>
          <a:endParaRPr lang="en-US"/>
        </a:p>
      </dgm:t>
    </dgm:pt>
    <dgm:pt modelId="{9BAEE382-C96F-41F1-B634-06E43A9260E0}" type="sibTrans" cxnId="{3E9E07CD-07CB-4C55-A584-FF3779DBD3C6}">
      <dgm:prSet/>
      <dgm:spPr/>
      <dgm:t>
        <a:bodyPr/>
        <a:lstStyle/>
        <a:p>
          <a:endParaRPr lang="en-US"/>
        </a:p>
      </dgm:t>
    </dgm:pt>
    <dgm:pt modelId="{01073B84-0165-469A-9AEE-73299448CCFA}">
      <dgm:prSet custT="1"/>
      <dgm:spPr/>
      <dgm:t>
        <a:bodyPr/>
        <a:lstStyle/>
        <a:p>
          <a:r>
            <a:rPr lang="it-IT" sz="1600" dirty="0"/>
            <a:t>la </a:t>
          </a:r>
          <a:r>
            <a:rPr lang="it-IT" sz="1600" b="1" dirty="0"/>
            <a:t>centralità della comunità</a:t>
          </a:r>
          <a:r>
            <a:rPr lang="it-IT" sz="1600" dirty="0"/>
            <a:t>, della vita ordinaria, dell’anno liturgico e riferimento specifico al vescovo </a:t>
          </a:r>
          <a:endParaRPr lang="en-US" sz="1600" dirty="0"/>
        </a:p>
      </dgm:t>
    </dgm:pt>
    <dgm:pt modelId="{D0AA87FF-8A09-49B5-B0DA-B5A724E91039}" type="parTrans" cxnId="{108297A0-4CC8-43D5-854F-89B7ECA9A753}">
      <dgm:prSet/>
      <dgm:spPr/>
      <dgm:t>
        <a:bodyPr/>
        <a:lstStyle/>
        <a:p>
          <a:endParaRPr lang="en-US"/>
        </a:p>
      </dgm:t>
    </dgm:pt>
    <dgm:pt modelId="{0DF52E0A-15CA-4C31-9C20-FF18DC3B7437}" type="sibTrans" cxnId="{108297A0-4CC8-43D5-854F-89B7ECA9A753}">
      <dgm:prSet/>
      <dgm:spPr/>
      <dgm:t>
        <a:bodyPr/>
        <a:lstStyle/>
        <a:p>
          <a:endParaRPr lang="en-US"/>
        </a:p>
      </dgm:t>
    </dgm:pt>
    <dgm:pt modelId="{A106A3B8-3474-7840-A7CA-8C84E6CA4619}" type="pres">
      <dgm:prSet presAssocID="{7F86C34F-73EB-4400-92BF-8D7CFB232F21}" presName="vert0" presStyleCnt="0">
        <dgm:presLayoutVars>
          <dgm:dir/>
          <dgm:animOne val="branch"/>
          <dgm:animLvl val="lvl"/>
        </dgm:presLayoutVars>
      </dgm:prSet>
      <dgm:spPr/>
      <dgm:t>
        <a:bodyPr/>
        <a:lstStyle/>
        <a:p>
          <a:endParaRPr lang="it-IT"/>
        </a:p>
      </dgm:t>
    </dgm:pt>
    <dgm:pt modelId="{777771D9-999E-6B47-8362-8E0B2BBAD106}" type="pres">
      <dgm:prSet presAssocID="{832D4BDF-D0ED-4CFE-9B3D-8ADED9F8C7D8}" presName="thickLine" presStyleLbl="alignNode1" presStyleIdx="0" presStyleCnt="1"/>
      <dgm:spPr/>
    </dgm:pt>
    <dgm:pt modelId="{E21C15FC-C388-BA48-8D74-20491EB2E590}" type="pres">
      <dgm:prSet presAssocID="{832D4BDF-D0ED-4CFE-9B3D-8ADED9F8C7D8}" presName="horz1" presStyleCnt="0"/>
      <dgm:spPr/>
    </dgm:pt>
    <dgm:pt modelId="{048F1804-F1E4-6048-A9CD-2A93643CB804}" type="pres">
      <dgm:prSet presAssocID="{832D4BDF-D0ED-4CFE-9B3D-8ADED9F8C7D8}" presName="tx1" presStyleLbl="revTx" presStyleIdx="0" presStyleCnt="6"/>
      <dgm:spPr/>
      <dgm:t>
        <a:bodyPr/>
        <a:lstStyle/>
        <a:p>
          <a:endParaRPr lang="it-IT"/>
        </a:p>
      </dgm:t>
    </dgm:pt>
    <dgm:pt modelId="{7F101ACF-55C9-E946-A53C-FDFDE2DED7C1}" type="pres">
      <dgm:prSet presAssocID="{832D4BDF-D0ED-4CFE-9B3D-8ADED9F8C7D8}" presName="vert1" presStyleCnt="0"/>
      <dgm:spPr/>
    </dgm:pt>
    <dgm:pt modelId="{3454FC84-F1FD-BD41-AC6A-6E888C91F6F5}" type="pres">
      <dgm:prSet presAssocID="{6AC9AA22-9FB8-416E-9119-F0B394874289}" presName="vertSpace2a" presStyleCnt="0"/>
      <dgm:spPr/>
    </dgm:pt>
    <dgm:pt modelId="{BB7B0FFF-1ADC-B544-AC2B-ABA42637CC71}" type="pres">
      <dgm:prSet presAssocID="{6AC9AA22-9FB8-416E-9119-F0B394874289}" presName="horz2" presStyleCnt="0"/>
      <dgm:spPr/>
    </dgm:pt>
    <dgm:pt modelId="{DFBFABBC-0C6D-A246-9607-5CAD1E9B6F7E}" type="pres">
      <dgm:prSet presAssocID="{6AC9AA22-9FB8-416E-9119-F0B394874289}" presName="horzSpace2" presStyleCnt="0"/>
      <dgm:spPr/>
    </dgm:pt>
    <dgm:pt modelId="{3D40B654-884B-2741-BC7E-9D2E5AEC4D1B}" type="pres">
      <dgm:prSet presAssocID="{6AC9AA22-9FB8-416E-9119-F0B394874289}" presName="tx2" presStyleLbl="revTx" presStyleIdx="1" presStyleCnt="6"/>
      <dgm:spPr/>
      <dgm:t>
        <a:bodyPr/>
        <a:lstStyle/>
        <a:p>
          <a:endParaRPr lang="it-IT"/>
        </a:p>
      </dgm:t>
    </dgm:pt>
    <dgm:pt modelId="{56E8999E-2352-8041-A06D-760A38792B5A}" type="pres">
      <dgm:prSet presAssocID="{6AC9AA22-9FB8-416E-9119-F0B394874289}" presName="vert2" presStyleCnt="0"/>
      <dgm:spPr/>
    </dgm:pt>
    <dgm:pt modelId="{B3C797A1-5F23-E542-8350-963E9EBD32F3}" type="pres">
      <dgm:prSet presAssocID="{6AC9AA22-9FB8-416E-9119-F0B394874289}" presName="thinLine2b" presStyleLbl="callout" presStyleIdx="0" presStyleCnt="5"/>
      <dgm:spPr/>
    </dgm:pt>
    <dgm:pt modelId="{6286FC29-B74C-4647-A32E-B0156C05D9C1}" type="pres">
      <dgm:prSet presAssocID="{6AC9AA22-9FB8-416E-9119-F0B394874289}" presName="vertSpace2b" presStyleCnt="0"/>
      <dgm:spPr/>
    </dgm:pt>
    <dgm:pt modelId="{2C13AE59-934B-234F-A6A8-720D961C6256}" type="pres">
      <dgm:prSet presAssocID="{38385CD3-8889-4A96-8EED-0E0EE112D87D}" presName="horz2" presStyleCnt="0"/>
      <dgm:spPr/>
    </dgm:pt>
    <dgm:pt modelId="{EC9F3B0A-E131-E841-81D7-2F7EDFFD8078}" type="pres">
      <dgm:prSet presAssocID="{38385CD3-8889-4A96-8EED-0E0EE112D87D}" presName="horzSpace2" presStyleCnt="0"/>
      <dgm:spPr/>
    </dgm:pt>
    <dgm:pt modelId="{1959D30D-BBCA-7D4C-BC1D-AA5637BF248A}" type="pres">
      <dgm:prSet presAssocID="{38385CD3-8889-4A96-8EED-0E0EE112D87D}" presName="tx2" presStyleLbl="revTx" presStyleIdx="2" presStyleCnt="6"/>
      <dgm:spPr/>
      <dgm:t>
        <a:bodyPr/>
        <a:lstStyle/>
        <a:p>
          <a:endParaRPr lang="it-IT"/>
        </a:p>
      </dgm:t>
    </dgm:pt>
    <dgm:pt modelId="{9EBFBA02-E79F-BC4B-828C-7D82CA82CDD6}" type="pres">
      <dgm:prSet presAssocID="{38385CD3-8889-4A96-8EED-0E0EE112D87D}" presName="vert2" presStyleCnt="0"/>
      <dgm:spPr/>
    </dgm:pt>
    <dgm:pt modelId="{9CF9EF5C-A35F-304A-90BA-471D0AF6053E}" type="pres">
      <dgm:prSet presAssocID="{38385CD3-8889-4A96-8EED-0E0EE112D87D}" presName="thinLine2b" presStyleLbl="callout" presStyleIdx="1" presStyleCnt="5"/>
      <dgm:spPr/>
    </dgm:pt>
    <dgm:pt modelId="{8256E0CE-A710-9D43-9B75-C686CBD6E388}" type="pres">
      <dgm:prSet presAssocID="{38385CD3-8889-4A96-8EED-0E0EE112D87D}" presName="vertSpace2b" presStyleCnt="0"/>
      <dgm:spPr/>
    </dgm:pt>
    <dgm:pt modelId="{94EFB8CF-9681-4448-9401-B98D41039CE2}" type="pres">
      <dgm:prSet presAssocID="{C3158ABE-1A38-4CA0-8A95-32AFDCBD1B7A}" presName="horz2" presStyleCnt="0"/>
      <dgm:spPr/>
    </dgm:pt>
    <dgm:pt modelId="{626056F9-00BF-0B41-9C83-AF0E5EEF90A6}" type="pres">
      <dgm:prSet presAssocID="{C3158ABE-1A38-4CA0-8A95-32AFDCBD1B7A}" presName="horzSpace2" presStyleCnt="0"/>
      <dgm:spPr/>
    </dgm:pt>
    <dgm:pt modelId="{C08DB31B-697D-E045-9489-5F6562F461BA}" type="pres">
      <dgm:prSet presAssocID="{C3158ABE-1A38-4CA0-8A95-32AFDCBD1B7A}" presName="tx2" presStyleLbl="revTx" presStyleIdx="3" presStyleCnt="6"/>
      <dgm:spPr/>
      <dgm:t>
        <a:bodyPr/>
        <a:lstStyle/>
        <a:p>
          <a:endParaRPr lang="it-IT"/>
        </a:p>
      </dgm:t>
    </dgm:pt>
    <dgm:pt modelId="{044BF187-3DF7-9748-B60C-10209D51CE7A}" type="pres">
      <dgm:prSet presAssocID="{C3158ABE-1A38-4CA0-8A95-32AFDCBD1B7A}" presName="vert2" presStyleCnt="0"/>
      <dgm:spPr/>
    </dgm:pt>
    <dgm:pt modelId="{7A957069-8CC0-184B-86B5-B508CE5B1B82}" type="pres">
      <dgm:prSet presAssocID="{C3158ABE-1A38-4CA0-8A95-32AFDCBD1B7A}" presName="thinLine2b" presStyleLbl="callout" presStyleIdx="2" presStyleCnt="5"/>
      <dgm:spPr/>
    </dgm:pt>
    <dgm:pt modelId="{84F82C6B-5A10-D84E-B656-2740C5E3AE05}" type="pres">
      <dgm:prSet presAssocID="{C3158ABE-1A38-4CA0-8A95-32AFDCBD1B7A}" presName="vertSpace2b" presStyleCnt="0"/>
      <dgm:spPr/>
    </dgm:pt>
    <dgm:pt modelId="{0DF5B615-A821-594E-BD16-6739FFE637FC}" type="pres">
      <dgm:prSet presAssocID="{EC92568A-C090-45FE-BC21-828E38FAC241}" presName="horz2" presStyleCnt="0"/>
      <dgm:spPr/>
    </dgm:pt>
    <dgm:pt modelId="{6A903C24-8317-2542-9781-C3B5647ABBEA}" type="pres">
      <dgm:prSet presAssocID="{EC92568A-C090-45FE-BC21-828E38FAC241}" presName="horzSpace2" presStyleCnt="0"/>
      <dgm:spPr/>
    </dgm:pt>
    <dgm:pt modelId="{D5B23565-EE85-0A45-816D-07D1F6F76497}" type="pres">
      <dgm:prSet presAssocID="{EC92568A-C090-45FE-BC21-828E38FAC241}" presName="tx2" presStyleLbl="revTx" presStyleIdx="4" presStyleCnt="6"/>
      <dgm:spPr/>
      <dgm:t>
        <a:bodyPr/>
        <a:lstStyle/>
        <a:p>
          <a:endParaRPr lang="it-IT"/>
        </a:p>
      </dgm:t>
    </dgm:pt>
    <dgm:pt modelId="{BCD67BCD-E6D0-A64C-853A-96C894E644C2}" type="pres">
      <dgm:prSet presAssocID="{EC92568A-C090-45FE-BC21-828E38FAC241}" presName="vert2" presStyleCnt="0"/>
      <dgm:spPr/>
    </dgm:pt>
    <dgm:pt modelId="{52B2A699-F306-6A48-A855-F139665CB97A}" type="pres">
      <dgm:prSet presAssocID="{EC92568A-C090-45FE-BC21-828E38FAC241}" presName="thinLine2b" presStyleLbl="callout" presStyleIdx="3" presStyleCnt="5"/>
      <dgm:spPr/>
    </dgm:pt>
    <dgm:pt modelId="{EB7375B2-B1D3-AB49-8D8D-AFCF502068C9}" type="pres">
      <dgm:prSet presAssocID="{EC92568A-C090-45FE-BC21-828E38FAC241}" presName="vertSpace2b" presStyleCnt="0"/>
      <dgm:spPr/>
    </dgm:pt>
    <dgm:pt modelId="{8F1406CC-A508-D148-A22A-92E0232DB8EA}" type="pres">
      <dgm:prSet presAssocID="{01073B84-0165-469A-9AEE-73299448CCFA}" presName="horz2" presStyleCnt="0"/>
      <dgm:spPr/>
    </dgm:pt>
    <dgm:pt modelId="{6D4A3CCF-DF39-F04D-9F20-2EAA8CE3335A}" type="pres">
      <dgm:prSet presAssocID="{01073B84-0165-469A-9AEE-73299448CCFA}" presName="horzSpace2" presStyleCnt="0"/>
      <dgm:spPr/>
    </dgm:pt>
    <dgm:pt modelId="{748FB652-E1EF-FC43-B54E-34BDF32505CE}" type="pres">
      <dgm:prSet presAssocID="{01073B84-0165-469A-9AEE-73299448CCFA}" presName="tx2" presStyleLbl="revTx" presStyleIdx="5" presStyleCnt="6"/>
      <dgm:spPr/>
      <dgm:t>
        <a:bodyPr/>
        <a:lstStyle/>
        <a:p>
          <a:endParaRPr lang="it-IT"/>
        </a:p>
      </dgm:t>
    </dgm:pt>
    <dgm:pt modelId="{02F10E2F-8C6E-6C42-A821-5398B1295CC3}" type="pres">
      <dgm:prSet presAssocID="{01073B84-0165-469A-9AEE-73299448CCFA}" presName="vert2" presStyleCnt="0"/>
      <dgm:spPr/>
    </dgm:pt>
    <dgm:pt modelId="{3B41C88E-A25D-8E4F-8A3F-5FC4E920DABA}" type="pres">
      <dgm:prSet presAssocID="{01073B84-0165-469A-9AEE-73299448CCFA}" presName="thinLine2b" presStyleLbl="callout" presStyleIdx="4" presStyleCnt="5"/>
      <dgm:spPr/>
    </dgm:pt>
    <dgm:pt modelId="{0B6626E4-7B37-3C48-A093-A05ACACC1F4F}" type="pres">
      <dgm:prSet presAssocID="{01073B84-0165-469A-9AEE-73299448CCFA}" presName="vertSpace2b" presStyleCnt="0"/>
      <dgm:spPr/>
    </dgm:pt>
  </dgm:ptLst>
  <dgm:cxnLst>
    <dgm:cxn modelId="{1FBF4DD9-C741-477E-8F36-EEDFB964EE4D}" srcId="{832D4BDF-D0ED-4CFE-9B3D-8ADED9F8C7D8}" destId="{38385CD3-8889-4A96-8EED-0E0EE112D87D}" srcOrd="1" destOrd="0" parTransId="{0BA09FD3-23C9-4494-82E7-E7CB90DD8B43}" sibTransId="{8FB1ED44-3E7C-4D18-9BAD-352C286380FA}"/>
    <dgm:cxn modelId="{108297A0-4CC8-43D5-854F-89B7ECA9A753}" srcId="{832D4BDF-D0ED-4CFE-9B3D-8ADED9F8C7D8}" destId="{01073B84-0165-469A-9AEE-73299448CCFA}" srcOrd="4" destOrd="0" parTransId="{D0AA87FF-8A09-49B5-B0DA-B5A724E91039}" sibTransId="{0DF52E0A-15CA-4C31-9C20-FF18DC3B7437}"/>
    <dgm:cxn modelId="{CC22E219-7437-4C2F-AE99-D6E9811D4BE9}" srcId="{832D4BDF-D0ED-4CFE-9B3D-8ADED9F8C7D8}" destId="{C3158ABE-1A38-4CA0-8A95-32AFDCBD1B7A}" srcOrd="2" destOrd="0" parTransId="{2D2348ED-F41F-44AE-A998-4223051CFFC2}" sibTransId="{6B3DE060-7EED-4643-AC40-FF88A7F2B8D1}"/>
    <dgm:cxn modelId="{4FCA03F7-C687-AA43-A39B-4EBE129DF31B}" type="presOf" srcId="{EC92568A-C090-45FE-BC21-828E38FAC241}" destId="{D5B23565-EE85-0A45-816D-07D1F6F76497}" srcOrd="0" destOrd="0" presId="urn:microsoft.com/office/officeart/2008/layout/LinedList"/>
    <dgm:cxn modelId="{0062616D-2DA3-4A73-ADF8-630B7683716A}" srcId="{832D4BDF-D0ED-4CFE-9B3D-8ADED9F8C7D8}" destId="{6AC9AA22-9FB8-416E-9119-F0B394874289}" srcOrd="0" destOrd="0" parTransId="{DECACC64-EE55-420E-85AE-4BFE556F3510}" sibTransId="{EC70AFA9-14B3-4D69-B3D3-0E4BCEA6C3DB}"/>
    <dgm:cxn modelId="{4410B5FE-3B27-4FD6-8F16-6C9D8B85B14E}" srcId="{7F86C34F-73EB-4400-92BF-8D7CFB232F21}" destId="{832D4BDF-D0ED-4CFE-9B3D-8ADED9F8C7D8}" srcOrd="0" destOrd="0" parTransId="{636D8D38-9C48-4976-B19C-B31BC6D8DDD3}" sibTransId="{B041D36A-6165-4325-8269-A7B535D76683}"/>
    <dgm:cxn modelId="{3E9E07CD-07CB-4C55-A584-FF3779DBD3C6}" srcId="{832D4BDF-D0ED-4CFE-9B3D-8ADED9F8C7D8}" destId="{EC92568A-C090-45FE-BC21-828E38FAC241}" srcOrd="3" destOrd="0" parTransId="{DCC08147-DE35-4BC9-9315-84A543A5E765}" sibTransId="{9BAEE382-C96F-41F1-B634-06E43A9260E0}"/>
    <dgm:cxn modelId="{349FFEB6-D159-0340-B875-E676F40E5F29}" type="presOf" srcId="{7F86C34F-73EB-4400-92BF-8D7CFB232F21}" destId="{A106A3B8-3474-7840-A7CA-8C84E6CA4619}" srcOrd="0" destOrd="0" presId="urn:microsoft.com/office/officeart/2008/layout/LinedList"/>
    <dgm:cxn modelId="{3823DC54-08BE-1243-AF35-D584FE6403EA}" type="presOf" srcId="{832D4BDF-D0ED-4CFE-9B3D-8ADED9F8C7D8}" destId="{048F1804-F1E4-6048-A9CD-2A93643CB804}" srcOrd="0" destOrd="0" presId="urn:microsoft.com/office/officeart/2008/layout/LinedList"/>
    <dgm:cxn modelId="{162F645A-90B7-4940-8AA8-79C81784280B}" type="presOf" srcId="{6AC9AA22-9FB8-416E-9119-F0B394874289}" destId="{3D40B654-884B-2741-BC7E-9D2E5AEC4D1B}" srcOrd="0" destOrd="0" presId="urn:microsoft.com/office/officeart/2008/layout/LinedList"/>
    <dgm:cxn modelId="{66AECBE4-5E72-9249-BDEE-1BDB20B9B794}" type="presOf" srcId="{01073B84-0165-469A-9AEE-73299448CCFA}" destId="{748FB652-E1EF-FC43-B54E-34BDF32505CE}" srcOrd="0" destOrd="0" presId="urn:microsoft.com/office/officeart/2008/layout/LinedList"/>
    <dgm:cxn modelId="{7BE7F62B-7798-DF4C-940B-DE4DE0FCA568}" type="presOf" srcId="{38385CD3-8889-4A96-8EED-0E0EE112D87D}" destId="{1959D30D-BBCA-7D4C-BC1D-AA5637BF248A}" srcOrd="0" destOrd="0" presId="urn:microsoft.com/office/officeart/2008/layout/LinedList"/>
    <dgm:cxn modelId="{BEEEAABB-6961-7240-B7A6-129B25C59A9B}" type="presOf" srcId="{C3158ABE-1A38-4CA0-8A95-32AFDCBD1B7A}" destId="{C08DB31B-697D-E045-9489-5F6562F461BA}" srcOrd="0" destOrd="0" presId="urn:microsoft.com/office/officeart/2008/layout/LinedList"/>
    <dgm:cxn modelId="{21C2D360-DBBC-FC4A-B21D-D00462AECEF0}" type="presParOf" srcId="{A106A3B8-3474-7840-A7CA-8C84E6CA4619}" destId="{777771D9-999E-6B47-8362-8E0B2BBAD106}" srcOrd="0" destOrd="0" presId="urn:microsoft.com/office/officeart/2008/layout/LinedList"/>
    <dgm:cxn modelId="{1C0D5E4F-5909-4B46-BBDD-A00394D96D6B}" type="presParOf" srcId="{A106A3B8-3474-7840-A7CA-8C84E6CA4619}" destId="{E21C15FC-C388-BA48-8D74-20491EB2E590}" srcOrd="1" destOrd="0" presId="urn:microsoft.com/office/officeart/2008/layout/LinedList"/>
    <dgm:cxn modelId="{726889F3-36DE-2B4D-BAD7-270B54F7F3E1}" type="presParOf" srcId="{E21C15FC-C388-BA48-8D74-20491EB2E590}" destId="{048F1804-F1E4-6048-A9CD-2A93643CB804}" srcOrd="0" destOrd="0" presId="urn:microsoft.com/office/officeart/2008/layout/LinedList"/>
    <dgm:cxn modelId="{C25211A7-E5CF-9345-9095-910206DF0150}" type="presParOf" srcId="{E21C15FC-C388-BA48-8D74-20491EB2E590}" destId="{7F101ACF-55C9-E946-A53C-FDFDE2DED7C1}" srcOrd="1" destOrd="0" presId="urn:microsoft.com/office/officeart/2008/layout/LinedList"/>
    <dgm:cxn modelId="{6FA8C437-EDBA-1044-970E-C5B211C816A6}" type="presParOf" srcId="{7F101ACF-55C9-E946-A53C-FDFDE2DED7C1}" destId="{3454FC84-F1FD-BD41-AC6A-6E888C91F6F5}" srcOrd="0" destOrd="0" presId="urn:microsoft.com/office/officeart/2008/layout/LinedList"/>
    <dgm:cxn modelId="{829CCA96-2FE2-FD44-8771-EEB58A9F1297}" type="presParOf" srcId="{7F101ACF-55C9-E946-A53C-FDFDE2DED7C1}" destId="{BB7B0FFF-1ADC-B544-AC2B-ABA42637CC71}" srcOrd="1" destOrd="0" presId="urn:microsoft.com/office/officeart/2008/layout/LinedList"/>
    <dgm:cxn modelId="{B9AE34C8-B4AE-7648-8C40-F1FCC846CC00}" type="presParOf" srcId="{BB7B0FFF-1ADC-B544-AC2B-ABA42637CC71}" destId="{DFBFABBC-0C6D-A246-9607-5CAD1E9B6F7E}" srcOrd="0" destOrd="0" presId="urn:microsoft.com/office/officeart/2008/layout/LinedList"/>
    <dgm:cxn modelId="{4926627C-C3AB-1D42-B1CD-39BCF627DA3F}" type="presParOf" srcId="{BB7B0FFF-1ADC-B544-AC2B-ABA42637CC71}" destId="{3D40B654-884B-2741-BC7E-9D2E5AEC4D1B}" srcOrd="1" destOrd="0" presId="urn:microsoft.com/office/officeart/2008/layout/LinedList"/>
    <dgm:cxn modelId="{6B9388D3-FF8B-ED4C-8BB0-8938B350BB51}" type="presParOf" srcId="{BB7B0FFF-1ADC-B544-AC2B-ABA42637CC71}" destId="{56E8999E-2352-8041-A06D-760A38792B5A}" srcOrd="2" destOrd="0" presId="urn:microsoft.com/office/officeart/2008/layout/LinedList"/>
    <dgm:cxn modelId="{C10CE325-B6BE-4B48-8DDE-7765FE49865A}" type="presParOf" srcId="{7F101ACF-55C9-E946-A53C-FDFDE2DED7C1}" destId="{B3C797A1-5F23-E542-8350-963E9EBD32F3}" srcOrd="2" destOrd="0" presId="urn:microsoft.com/office/officeart/2008/layout/LinedList"/>
    <dgm:cxn modelId="{EF8A2395-9EB7-1E49-BE22-E9AEBF4B2313}" type="presParOf" srcId="{7F101ACF-55C9-E946-A53C-FDFDE2DED7C1}" destId="{6286FC29-B74C-4647-A32E-B0156C05D9C1}" srcOrd="3" destOrd="0" presId="urn:microsoft.com/office/officeart/2008/layout/LinedList"/>
    <dgm:cxn modelId="{595BD507-B9FF-A24B-B562-A803AFB5DEC5}" type="presParOf" srcId="{7F101ACF-55C9-E946-A53C-FDFDE2DED7C1}" destId="{2C13AE59-934B-234F-A6A8-720D961C6256}" srcOrd="4" destOrd="0" presId="urn:microsoft.com/office/officeart/2008/layout/LinedList"/>
    <dgm:cxn modelId="{3B45CC44-03DC-5D41-AF2F-970EC0DED353}" type="presParOf" srcId="{2C13AE59-934B-234F-A6A8-720D961C6256}" destId="{EC9F3B0A-E131-E841-81D7-2F7EDFFD8078}" srcOrd="0" destOrd="0" presId="urn:microsoft.com/office/officeart/2008/layout/LinedList"/>
    <dgm:cxn modelId="{70D5E847-17CB-BF43-93C6-2B67D9F98C46}" type="presParOf" srcId="{2C13AE59-934B-234F-A6A8-720D961C6256}" destId="{1959D30D-BBCA-7D4C-BC1D-AA5637BF248A}" srcOrd="1" destOrd="0" presId="urn:microsoft.com/office/officeart/2008/layout/LinedList"/>
    <dgm:cxn modelId="{B4B9EFBE-6799-B049-BC20-AC57DC2C4C10}" type="presParOf" srcId="{2C13AE59-934B-234F-A6A8-720D961C6256}" destId="{9EBFBA02-E79F-BC4B-828C-7D82CA82CDD6}" srcOrd="2" destOrd="0" presId="urn:microsoft.com/office/officeart/2008/layout/LinedList"/>
    <dgm:cxn modelId="{A3FFCF0C-23AA-F54F-9090-A0026C58310F}" type="presParOf" srcId="{7F101ACF-55C9-E946-A53C-FDFDE2DED7C1}" destId="{9CF9EF5C-A35F-304A-90BA-471D0AF6053E}" srcOrd="5" destOrd="0" presId="urn:microsoft.com/office/officeart/2008/layout/LinedList"/>
    <dgm:cxn modelId="{1E44A20E-DF65-1A4B-B7B6-12F03FA95DF7}" type="presParOf" srcId="{7F101ACF-55C9-E946-A53C-FDFDE2DED7C1}" destId="{8256E0CE-A710-9D43-9B75-C686CBD6E388}" srcOrd="6" destOrd="0" presId="urn:microsoft.com/office/officeart/2008/layout/LinedList"/>
    <dgm:cxn modelId="{CABBF2E6-3D07-DE42-9646-E3060EC5DB61}" type="presParOf" srcId="{7F101ACF-55C9-E946-A53C-FDFDE2DED7C1}" destId="{94EFB8CF-9681-4448-9401-B98D41039CE2}" srcOrd="7" destOrd="0" presId="urn:microsoft.com/office/officeart/2008/layout/LinedList"/>
    <dgm:cxn modelId="{A792636F-0F89-9844-BA0D-ACDDE1DC143B}" type="presParOf" srcId="{94EFB8CF-9681-4448-9401-B98D41039CE2}" destId="{626056F9-00BF-0B41-9C83-AF0E5EEF90A6}" srcOrd="0" destOrd="0" presId="urn:microsoft.com/office/officeart/2008/layout/LinedList"/>
    <dgm:cxn modelId="{E89EAA6C-2001-194F-99AC-8838BFE120AA}" type="presParOf" srcId="{94EFB8CF-9681-4448-9401-B98D41039CE2}" destId="{C08DB31B-697D-E045-9489-5F6562F461BA}" srcOrd="1" destOrd="0" presId="urn:microsoft.com/office/officeart/2008/layout/LinedList"/>
    <dgm:cxn modelId="{F7BD61E4-DF1E-714D-B97A-A8EDB4313760}" type="presParOf" srcId="{94EFB8CF-9681-4448-9401-B98D41039CE2}" destId="{044BF187-3DF7-9748-B60C-10209D51CE7A}" srcOrd="2" destOrd="0" presId="urn:microsoft.com/office/officeart/2008/layout/LinedList"/>
    <dgm:cxn modelId="{6157135E-B228-B341-8388-FA3FC9F13DE7}" type="presParOf" srcId="{7F101ACF-55C9-E946-A53C-FDFDE2DED7C1}" destId="{7A957069-8CC0-184B-86B5-B508CE5B1B82}" srcOrd="8" destOrd="0" presId="urn:microsoft.com/office/officeart/2008/layout/LinedList"/>
    <dgm:cxn modelId="{B7204D95-0CC8-7443-B0FA-3C53BAAE44C5}" type="presParOf" srcId="{7F101ACF-55C9-E946-A53C-FDFDE2DED7C1}" destId="{84F82C6B-5A10-D84E-B656-2740C5E3AE05}" srcOrd="9" destOrd="0" presId="urn:microsoft.com/office/officeart/2008/layout/LinedList"/>
    <dgm:cxn modelId="{B4A5B63C-E2CC-7D4F-AB49-AE6A8DA52F40}" type="presParOf" srcId="{7F101ACF-55C9-E946-A53C-FDFDE2DED7C1}" destId="{0DF5B615-A821-594E-BD16-6739FFE637FC}" srcOrd="10" destOrd="0" presId="urn:microsoft.com/office/officeart/2008/layout/LinedList"/>
    <dgm:cxn modelId="{E305BC43-9294-E940-9D27-D95E0D6E3A3E}" type="presParOf" srcId="{0DF5B615-A821-594E-BD16-6739FFE637FC}" destId="{6A903C24-8317-2542-9781-C3B5647ABBEA}" srcOrd="0" destOrd="0" presId="urn:microsoft.com/office/officeart/2008/layout/LinedList"/>
    <dgm:cxn modelId="{E7065782-4646-3140-9006-D26F50B0CB5E}" type="presParOf" srcId="{0DF5B615-A821-594E-BD16-6739FFE637FC}" destId="{D5B23565-EE85-0A45-816D-07D1F6F76497}" srcOrd="1" destOrd="0" presId="urn:microsoft.com/office/officeart/2008/layout/LinedList"/>
    <dgm:cxn modelId="{43E86FFC-7F5A-D248-BFBA-0D5927F0C26D}" type="presParOf" srcId="{0DF5B615-A821-594E-BD16-6739FFE637FC}" destId="{BCD67BCD-E6D0-A64C-853A-96C894E644C2}" srcOrd="2" destOrd="0" presId="urn:microsoft.com/office/officeart/2008/layout/LinedList"/>
    <dgm:cxn modelId="{EFFA2E32-F652-2B4D-820E-3D6E71D26C11}" type="presParOf" srcId="{7F101ACF-55C9-E946-A53C-FDFDE2DED7C1}" destId="{52B2A699-F306-6A48-A855-F139665CB97A}" srcOrd="11" destOrd="0" presId="urn:microsoft.com/office/officeart/2008/layout/LinedList"/>
    <dgm:cxn modelId="{E65036F4-61F2-1447-AE5C-2387FF4A4C0C}" type="presParOf" srcId="{7F101ACF-55C9-E946-A53C-FDFDE2DED7C1}" destId="{EB7375B2-B1D3-AB49-8D8D-AFCF502068C9}" srcOrd="12" destOrd="0" presId="urn:microsoft.com/office/officeart/2008/layout/LinedList"/>
    <dgm:cxn modelId="{1E021DE5-CDCA-564E-A914-29B321E3D812}" type="presParOf" srcId="{7F101ACF-55C9-E946-A53C-FDFDE2DED7C1}" destId="{8F1406CC-A508-D148-A22A-92E0232DB8EA}" srcOrd="13" destOrd="0" presId="urn:microsoft.com/office/officeart/2008/layout/LinedList"/>
    <dgm:cxn modelId="{65B9F970-569C-1948-B3C7-E2317A73C94B}" type="presParOf" srcId="{8F1406CC-A508-D148-A22A-92E0232DB8EA}" destId="{6D4A3CCF-DF39-F04D-9F20-2EAA8CE3335A}" srcOrd="0" destOrd="0" presId="urn:microsoft.com/office/officeart/2008/layout/LinedList"/>
    <dgm:cxn modelId="{D17F41F4-35B1-964F-8DD3-433B3293932A}" type="presParOf" srcId="{8F1406CC-A508-D148-A22A-92E0232DB8EA}" destId="{748FB652-E1EF-FC43-B54E-34BDF32505CE}" srcOrd="1" destOrd="0" presId="urn:microsoft.com/office/officeart/2008/layout/LinedList"/>
    <dgm:cxn modelId="{16281592-CD4F-CA4C-AE0C-F06400BFA5FB}" type="presParOf" srcId="{8F1406CC-A508-D148-A22A-92E0232DB8EA}" destId="{02F10E2F-8C6E-6C42-A821-5398B1295CC3}" srcOrd="2" destOrd="0" presId="urn:microsoft.com/office/officeart/2008/layout/LinedList"/>
    <dgm:cxn modelId="{53A70F46-4B85-4F4B-8F3A-466A2F5083B9}" type="presParOf" srcId="{7F101ACF-55C9-E946-A53C-FDFDE2DED7C1}" destId="{3B41C88E-A25D-8E4F-8A3F-5FC4E920DABA}" srcOrd="14" destOrd="0" presId="urn:microsoft.com/office/officeart/2008/layout/LinedList"/>
    <dgm:cxn modelId="{F0443D52-F790-9C44-A016-05E4664C1272}" type="presParOf" srcId="{7F101ACF-55C9-E946-A53C-FDFDE2DED7C1}" destId="{0B6626E4-7B37-3C48-A093-A05ACACC1F4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FFC5-A192-8846-88AC-DF77680C2445}">
      <dsp:nvSpPr>
        <dsp:cNvPr id="0" name=""/>
        <dsp:cNvSpPr/>
      </dsp:nvSpPr>
      <dsp:spPr>
        <a:xfrm>
          <a:off x="0" y="302633"/>
          <a:ext cx="6263640" cy="2380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i="1" kern="1200"/>
            <a:t>Ministeria quaedam </a:t>
          </a:r>
          <a:r>
            <a:rPr lang="it-IT" sz="1600" b="1" kern="1200"/>
            <a:t>(1972)</a:t>
          </a:r>
          <a:br>
            <a:rPr lang="it-IT" sz="1600" b="1" kern="1200"/>
          </a:br>
          <a:r>
            <a:rPr lang="it-IT" sz="1600" kern="1200"/>
            <a:t>«nulla impedisce che le Conferenze Episcopali ne chiedano altri alla Sede Apostolica, se ne giudicheranno, per particolari motivi, la istituzione necessaria o molto utile nella propria regione», quale per esempio il catechista.</a:t>
          </a:r>
          <a:endParaRPr lang="en-US" sz="1600" kern="1200"/>
        </a:p>
      </dsp:txBody>
      <dsp:txXfrm>
        <a:off x="116228" y="418861"/>
        <a:ext cx="6031184" cy="2148494"/>
      </dsp:txXfrm>
    </dsp:sp>
    <dsp:sp modelId="{CEA203F2-65BB-4E8A-BC10-01BA0968162E}">
      <dsp:nvSpPr>
        <dsp:cNvPr id="0" name=""/>
        <dsp:cNvSpPr/>
      </dsp:nvSpPr>
      <dsp:spPr>
        <a:xfrm>
          <a:off x="0" y="2729664"/>
          <a:ext cx="6263640" cy="23809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t-IT" sz="1600" b="1" i="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Evangelii</a:t>
          </a:r>
          <a:r>
            <a:rPr lang="it-IT" sz="1600" b="1" i="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it-IT" sz="1600" b="1" i="1" kern="1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nuntiandi</a:t>
          </a:r>
          <a:r>
            <a:rPr lang="it-IT" sz="1600" b="1" i="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it-IT" sz="16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(1975)</a:t>
          </a:r>
          <a:br>
            <a:rPr lang="it-IT" sz="16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it-IT" sz="16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«Tali ministeri, nuovi in apparenza ma molto legati ad esperienze vissute dalla Chiesa nel corso della sua esistenza, – per esempio quelli di catechista, di animatori della preghiera e del canto, di cristiani dedicati al servizio della Parola di Dio o all’assistenza dei fratelli bisognosi, quelli infine dei capi di piccole comunità, dei responsabili di movimenti apostolici, o di altri responsabili – sono preziosi per la </a:t>
          </a:r>
          <a:r>
            <a:rPr lang="it-IT" sz="1600" i="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plantatio</a:t>
          </a:r>
          <a:r>
            <a:rPr lang="it-IT" sz="16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la vita e la crescita della Chiesa e per una capacità di irradiazione intorno a se stessa e verso coloro che sono lontani» (n. 73)</a:t>
          </a:r>
          <a:endParaRPr lang="en-US" sz="1600" kern="1200" dirty="0"/>
        </a:p>
      </dsp:txBody>
      <dsp:txXfrm>
        <a:off x="116228" y="2845892"/>
        <a:ext cx="6031184" cy="2148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AEA18-333C-5A4B-B955-E973E36C8691}">
      <dsp:nvSpPr>
        <dsp:cNvPr id="0" name=""/>
        <dsp:cNvSpPr/>
      </dsp:nvSpPr>
      <dsp:spPr>
        <a:xfrm>
          <a:off x="0" y="1829124"/>
          <a:ext cx="6263640" cy="175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b="1" i="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Redemptoris</a:t>
          </a:r>
          <a:r>
            <a:rPr lang="it-IT" sz="1500" b="1" i="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it-IT" sz="1500" b="1" i="1"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missio</a:t>
          </a:r>
          <a:r>
            <a:rPr lang="it-IT" sz="1500" i="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it-IT" sz="15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it-IT" sz="1500" b="1"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1990)</a:t>
          </a:r>
          <a:r>
            <a:rPr lang="it-IT" sz="1500" b="1" kern="1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r>
          <a:br>
            <a:rPr lang="it-IT" sz="1500" b="1" kern="12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r>
            <a:rPr lang="it-IT" sz="15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«Tra i laici che diventano evangelizzatori si trovano in prima fila i catechisti. […] Anche col moltiplicarsi dei servizi ecclesiali ed </a:t>
          </a:r>
          <a:r>
            <a:rPr lang="it-IT" sz="1500" kern="12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extraecclesiali</a:t>
          </a:r>
          <a:r>
            <a:rPr lang="it-IT" sz="15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il ministero dei catechisti rimane sempre necessario e ha peculiari caratteristiche: i catechisti sono operatori specializzati, testimoni diretti, evangelizzatori insostituibili, che rappresentano la forza basilare delle comunità cristiane, specie nelle giovani chiese» (n. 73). </a:t>
          </a:r>
          <a:endParaRPr lang="en-US" sz="1500" kern="1200" dirty="0"/>
        </a:p>
      </dsp:txBody>
      <dsp:txXfrm>
        <a:off x="85672" y="1914796"/>
        <a:ext cx="6092296" cy="1583656"/>
      </dsp:txXfrm>
    </dsp:sp>
    <dsp:sp modelId="{AFCD049C-2C45-40A4-957B-D9380C55E772}">
      <dsp:nvSpPr>
        <dsp:cNvPr id="0" name=""/>
        <dsp:cNvSpPr/>
      </dsp:nvSpPr>
      <dsp:spPr>
        <a:xfrm>
          <a:off x="0" y="3658248"/>
          <a:ext cx="6263640" cy="17550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b="1" kern="1200" dirty="0"/>
            <a:t>La conversione pastorale della comunità parrocchiale</a:t>
          </a:r>
          <a:r>
            <a:rPr lang="it-IT" sz="1500" kern="1200" dirty="0"/>
            <a:t> </a:t>
          </a:r>
          <a:r>
            <a:rPr lang="it-IT" sz="1500" b="1" kern="1200" dirty="0"/>
            <a:t>(2021)</a:t>
          </a:r>
          <a:br>
            <a:rPr lang="it-IT" sz="1500" b="1" kern="1200" dirty="0"/>
          </a:br>
          <a:r>
            <a:rPr lang="it-IT" sz="1500" kern="1200" dirty="0"/>
            <a:t>evidenzia come la comunità parrocchiale è abilitata a proporre forme di </a:t>
          </a:r>
          <a:r>
            <a:rPr lang="it-IT" sz="1500" kern="1200" dirty="0" err="1"/>
            <a:t>ministerialità</a:t>
          </a:r>
          <a:r>
            <a:rPr lang="it-IT" sz="1500" kern="1200" dirty="0"/>
            <a:t>, di annuncio della fede e di testimonianza della carità (n. 39) e al capitolo IX rilancia sugli incarichi e ministeri parrocchiali fin dal titolo (</a:t>
          </a:r>
          <a:r>
            <a:rPr lang="it-IT" sz="1500" i="1" kern="1200" dirty="0"/>
            <a:t>Incarichi e ministeri parrocchiali</a:t>
          </a:r>
          <a:r>
            <a:rPr lang="it-IT" sz="1500" kern="1200" dirty="0"/>
            <a:t>)</a:t>
          </a:r>
          <a:endParaRPr lang="en-US" sz="1500" kern="1200" dirty="0"/>
        </a:p>
      </dsp:txBody>
      <dsp:txXfrm>
        <a:off x="85672" y="3743920"/>
        <a:ext cx="6092296" cy="1583656"/>
      </dsp:txXfrm>
    </dsp:sp>
    <dsp:sp modelId="{52A58212-DA55-45A6-A96B-6A80B9C4064F}">
      <dsp:nvSpPr>
        <dsp:cNvPr id="0" name=""/>
        <dsp:cNvSpPr/>
      </dsp:nvSpPr>
      <dsp:spPr>
        <a:xfrm>
          <a:off x="0" y="0"/>
          <a:ext cx="6263640" cy="1755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b="1" i="1" kern="1200" dirty="0" err="1"/>
            <a:t>Christifideles</a:t>
          </a:r>
          <a:r>
            <a:rPr lang="it-IT" sz="1500" b="1" i="1" kern="1200" dirty="0"/>
            <a:t> laici </a:t>
          </a:r>
          <a:r>
            <a:rPr lang="it-IT" sz="1500" b="1" kern="1200" dirty="0"/>
            <a:t>(1988)</a:t>
          </a:r>
          <a:br>
            <a:rPr lang="it-IT" sz="1500" b="1" kern="1200" dirty="0"/>
          </a:br>
          <a:r>
            <a:rPr lang="it-IT" sz="1500" kern="1200" dirty="0"/>
            <a:t>«In tal senso è stata costituita un'apposita Commissione non solo per rispondere a questo desiderio espresso dai Padri sinodali, ma anche e ancor più per studiare in modo approfondito i diversi problemi teologici, liturgici, giuridici e pastorali sollevati dall'attuale grande fioritura di ministeri affidati ai fedeli laici».</a:t>
          </a:r>
          <a:endParaRPr lang="en-US" sz="1500" kern="1200" dirty="0"/>
        </a:p>
      </dsp:txBody>
      <dsp:txXfrm>
        <a:off x="85672" y="85672"/>
        <a:ext cx="6092296" cy="158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AE7D4-1077-934C-986F-92631D3FAFD9}">
      <dsp:nvSpPr>
        <dsp:cNvPr id="0" name=""/>
        <dsp:cNvSpPr/>
      </dsp:nvSpPr>
      <dsp:spPr>
        <a:xfrm>
          <a:off x="0" y="905"/>
          <a:ext cx="5471529" cy="8808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err="1"/>
            <a:t>Spiritus</a:t>
          </a:r>
          <a:r>
            <a:rPr lang="it-IT" sz="1800" b="1" kern="1200" dirty="0"/>
            <a:t> Domini (10 gennaio 2021)</a:t>
          </a:r>
          <a:endParaRPr lang="en-US" sz="1800" kern="1200" dirty="0"/>
        </a:p>
      </dsp:txBody>
      <dsp:txXfrm>
        <a:off x="42999" y="43904"/>
        <a:ext cx="5385531" cy="794836"/>
      </dsp:txXfrm>
    </dsp:sp>
    <dsp:sp modelId="{A9F38C61-18AD-5F46-9063-146F88CFD562}">
      <dsp:nvSpPr>
        <dsp:cNvPr id="0" name=""/>
        <dsp:cNvSpPr/>
      </dsp:nvSpPr>
      <dsp:spPr>
        <a:xfrm>
          <a:off x="0" y="894410"/>
          <a:ext cx="5471529" cy="8808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err="1"/>
            <a:t>Antiquum</a:t>
          </a:r>
          <a:r>
            <a:rPr lang="it-IT" sz="1800" b="1" kern="1200" dirty="0"/>
            <a:t> </a:t>
          </a:r>
          <a:r>
            <a:rPr lang="it-IT" sz="1800" b="1" kern="1200" dirty="0" err="1"/>
            <a:t>ministerium</a:t>
          </a:r>
          <a:r>
            <a:rPr lang="it-IT" sz="1800" b="1" kern="1200" dirty="0"/>
            <a:t> (10 maggio 2021)</a:t>
          </a:r>
          <a:endParaRPr lang="en-US" sz="1800" kern="1200" dirty="0"/>
        </a:p>
      </dsp:txBody>
      <dsp:txXfrm>
        <a:off x="42999" y="937409"/>
        <a:ext cx="5385531" cy="794836"/>
      </dsp:txXfrm>
    </dsp:sp>
    <dsp:sp modelId="{D77804C1-DF1D-7549-91DA-E182FD013B40}">
      <dsp:nvSpPr>
        <dsp:cNvPr id="0" name=""/>
        <dsp:cNvSpPr/>
      </dsp:nvSpPr>
      <dsp:spPr>
        <a:xfrm>
          <a:off x="0" y="1787914"/>
          <a:ext cx="5471529" cy="8808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t>Nota CEI: Il Ministero istituito del lettore, dell’accolito e del catechista per le chiese che sono in Italia (5 giugno 2022) – </a:t>
          </a:r>
          <a:r>
            <a:rPr lang="it-IT" sz="1800" i="1" kern="1200" dirty="0"/>
            <a:t>ad </a:t>
          </a:r>
          <a:r>
            <a:rPr lang="it-IT" sz="1800" i="1" kern="1200" dirty="0" err="1"/>
            <a:t>experimentum</a:t>
          </a:r>
          <a:endParaRPr lang="en-US" sz="1800" kern="1200" dirty="0"/>
        </a:p>
      </dsp:txBody>
      <dsp:txXfrm>
        <a:off x="42999" y="1830913"/>
        <a:ext cx="5385531" cy="794836"/>
      </dsp:txXfrm>
    </dsp:sp>
    <dsp:sp modelId="{A2697CB3-9023-664F-BEA5-D5CA58B4D55C}">
      <dsp:nvSpPr>
        <dsp:cNvPr id="0" name=""/>
        <dsp:cNvSpPr/>
      </dsp:nvSpPr>
      <dsp:spPr>
        <a:xfrm>
          <a:off x="0" y="2682204"/>
          <a:ext cx="5471529" cy="8808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a:t>Rito per l’istituzione del catechista (13 dicembre 2021) + Lettera </a:t>
          </a:r>
          <a:r>
            <a:rPr lang="it-IT" sz="1800" kern="1200" dirty="0"/>
            <a:t>in cui si definiscono i compiti del vescovo e l’identità dei candidati</a:t>
          </a:r>
          <a:endParaRPr lang="en-US" sz="1800" kern="1200" dirty="0"/>
        </a:p>
      </dsp:txBody>
      <dsp:txXfrm>
        <a:off x="42999" y="2725203"/>
        <a:ext cx="5385531" cy="794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71D9-999E-6B47-8362-8E0B2BBAD106}">
      <dsp:nvSpPr>
        <dsp:cNvPr id="0" name=""/>
        <dsp:cNvSpPr/>
      </dsp:nvSpPr>
      <dsp:spPr>
        <a:xfrm>
          <a:off x="0" y="1769"/>
          <a:ext cx="584077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F1804-F1E4-6048-A9CD-2A93643CB804}">
      <dsp:nvSpPr>
        <dsp:cNvPr id="0" name=""/>
        <dsp:cNvSpPr/>
      </dsp:nvSpPr>
      <dsp:spPr>
        <a:xfrm>
          <a:off x="0" y="1769"/>
          <a:ext cx="1168154" cy="3619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t-IT" sz="1400" kern="1200"/>
            <a:t>Cinque caratteristiche (n. 52)</a:t>
          </a:r>
          <a:endParaRPr lang="en-US" sz="1400" kern="1200"/>
        </a:p>
      </dsp:txBody>
      <dsp:txXfrm>
        <a:off x="0" y="1769"/>
        <a:ext cx="1168154" cy="3619458"/>
      </dsp:txXfrm>
    </dsp:sp>
    <dsp:sp modelId="{3D40B654-884B-2741-BC7E-9D2E5AEC4D1B}">
      <dsp:nvSpPr>
        <dsp:cNvPr id="0" name=""/>
        <dsp:cNvSpPr/>
      </dsp:nvSpPr>
      <dsp:spPr>
        <a:xfrm>
          <a:off x="1255765" y="35878"/>
          <a:ext cx="4585004" cy="68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kern="1200" dirty="0"/>
            <a:t>un </a:t>
          </a:r>
          <a:r>
            <a:rPr lang="it-IT" sz="1600" b="1" kern="1200" dirty="0"/>
            <a:t>cammino globale e integrato </a:t>
          </a:r>
          <a:r>
            <a:rPr lang="it-IT" sz="1600" kern="1200" dirty="0"/>
            <a:t>atto all’ascolto della Parola, di riti, di fraternità, di testimonianza di vita e di carità; </a:t>
          </a:r>
          <a:endParaRPr lang="en-US" sz="1600" kern="1200" dirty="0"/>
        </a:p>
      </dsp:txBody>
      <dsp:txXfrm>
        <a:off x="1255765" y="35878"/>
        <a:ext cx="4585004" cy="682183"/>
      </dsp:txXfrm>
    </dsp:sp>
    <dsp:sp modelId="{B3C797A1-5F23-E542-8350-963E9EBD32F3}">
      <dsp:nvSpPr>
        <dsp:cNvPr id="0" name=""/>
        <dsp:cNvSpPr/>
      </dsp:nvSpPr>
      <dsp:spPr>
        <a:xfrm>
          <a:off x="1168153" y="718061"/>
          <a:ext cx="46726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59D30D-BBCA-7D4C-BC1D-AA5637BF248A}">
      <dsp:nvSpPr>
        <dsp:cNvPr id="0" name=""/>
        <dsp:cNvSpPr/>
      </dsp:nvSpPr>
      <dsp:spPr>
        <a:xfrm>
          <a:off x="1255765" y="752170"/>
          <a:ext cx="4585004" cy="68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kern="1200" dirty="0"/>
            <a:t>il </a:t>
          </a:r>
          <a:r>
            <a:rPr lang="it-IT" sz="1600" b="1" kern="1200" dirty="0"/>
            <a:t>rilievo</a:t>
          </a:r>
          <a:r>
            <a:rPr lang="it-IT" sz="1600" kern="1200" dirty="0"/>
            <a:t> dato al tempo della </a:t>
          </a:r>
          <a:r>
            <a:rPr lang="it-IT" sz="1600" i="1" kern="1200" dirty="0"/>
            <a:t>Prima evangelizzazione </a:t>
          </a:r>
          <a:r>
            <a:rPr lang="it-IT" sz="1600" kern="1200" dirty="0"/>
            <a:t>e della </a:t>
          </a:r>
          <a:r>
            <a:rPr lang="it-IT" sz="1600" i="1" kern="1200" dirty="0"/>
            <a:t>Mistagogia</a:t>
          </a:r>
          <a:r>
            <a:rPr lang="it-IT" sz="1600" kern="1200" dirty="0"/>
            <a:t>; </a:t>
          </a:r>
          <a:endParaRPr lang="en-US" sz="1600" kern="1200" dirty="0"/>
        </a:p>
      </dsp:txBody>
      <dsp:txXfrm>
        <a:off x="1255765" y="752170"/>
        <a:ext cx="4585004" cy="682183"/>
      </dsp:txXfrm>
    </dsp:sp>
    <dsp:sp modelId="{9CF9EF5C-A35F-304A-90BA-471D0AF6053E}">
      <dsp:nvSpPr>
        <dsp:cNvPr id="0" name=""/>
        <dsp:cNvSpPr/>
      </dsp:nvSpPr>
      <dsp:spPr>
        <a:xfrm>
          <a:off x="1168153" y="1434353"/>
          <a:ext cx="46726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DB31B-697D-E045-9489-5F6562F461BA}">
      <dsp:nvSpPr>
        <dsp:cNvPr id="0" name=""/>
        <dsp:cNvSpPr/>
      </dsp:nvSpPr>
      <dsp:spPr>
        <a:xfrm>
          <a:off x="1255765" y="1468462"/>
          <a:ext cx="4585004" cy="68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kern="1200" dirty="0"/>
            <a:t>il </a:t>
          </a:r>
          <a:r>
            <a:rPr lang="it-IT" sz="1600" b="1" kern="1200" dirty="0"/>
            <a:t>discernimento</a:t>
          </a:r>
          <a:r>
            <a:rPr lang="it-IT" sz="1600" kern="1200" dirty="0"/>
            <a:t> che rispetta e promuove la libera decisione del soggetto con i suoi tempi e i suoi ritmi; </a:t>
          </a:r>
          <a:endParaRPr lang="en-US" sz="1600" kern="1200" dirty="0"/>
        </a:p>
      </dsp:txBody>
      <dsp:txXfrm>
        <a:off x="1255765" y="1468462"/>
        <a:ext cx="4585004" cy="682183"/>
      </dsp:txXfrm>
    </dsp:sp>
    <dsp:sp modelId="{7A957069-8CC0-184B-86B5-B508CE5B1B82}">
      <dsp:nvSpPr>
        <dsp:cNvPr id="0" name=""/>
        <dsp:cNvSpPr/>
      </dsp:nvSpPr>
      <dsp:spPr>
        <a:xfrm>
          <a:off x="1168153" y="2150646"/>
          <a:ext cx="46726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23565-EE85-0A45-816D-07D1F6F76497}">
      <dsp:nvSpPr>
        <dsp:cNvPr id="0" name=""/>
        <dsp:cNvSpPr/>
      </dsp:nvSpPr>
      <dsp:spPr>
        <a:xfrm>
          <a:off x="1255765" y="2184755"/>
          <a:ext cx="4585004" cy="68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kern="1200" dirty="0"/>
            <a:t>la </a:t>
          </a:r>
          <a:r>
            <a:rPr lang="it-IT" sz="1600" b="1" kern="1200" dirty="0"/>
            <a:t>connessione profonda tra i tre sacramenti</a:t>
          </a:r>
          <a:r>
            <a:rPr lang="it-IT" sz="1600" kern="1200" dirty="0"/>
            <a:t>; </a:t>
          </a:r>
          <a:endParaRPr lang="en-US" sz="1600" kern="1200" dirty="0"/>
        </a:p>
      </dsp:txBody>
      <dsp:txXfrm>
        <a:off x="1255765" y="2184755"/>
        <a:ext cx="4585004" cy="682183"/>
      </dsp:txXfrm>
    </dsp:sp>
    <dsp:sp modelId="{52B2A699-F306-6A48-A855-F139665CB97A}">
      <dsp:nvSpPr>
        <dsp:cNvPr id="0" name=""/>
        <dsp:cNvSpPr/>
      </dsp:nvSpPr>
      <dsp:spPr>
        <a:xfrm>
          <a:off x="1168153" y="2866938"/>
          <a:ext cx="46726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FB652-E1EF-FC43-B54E-34BDF32505CE}">
      <dsp:nvSpPr>
        <dsp:cNvPr id="0" name=""/>
        <dsp:cNvSpPr/>
      </dsp:nvSpPr>
      <dsp:spPr>
        <a:xfrm>
          <a:off x="1255765" y="2901047"/>
          <a:ext cx="4585004" cy="68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it-IT" sz="1600" kern="1200" dirty="0"/>
            <a:t>la </a:t>
          </a:r>
          <a:r>
            <a:rPr lang="it-IT" sz="1600" b="1" kern="1200" dirty="0"/>
            <a:t>centralità della comunità</a:t>
          </a:r>
          <a:r>
            <a:rPr lang="it-IT" sz="1600" kern="1200" dirty="0"/>
            <a:t>, della vita ordinaria, dell’anno liturgico e riferimento specifico al vescovo </a:t>
          </a:r>
          <a:endParaRPr lang="en-US" sz="1600" kern="1200" dirty="0"/>
        </a:p>
      </dsp:txBody>
      <dsp:txXfrm>
        <a:off x="1255765" y="2901047"/>
        <a:ext cx="4585004" cy="682183"/>
      </dsp:txXfrm>
    </dsp:sp>
    <dsp:sp modelId="{3B41C88E-A25D-8E4F-8A3F-5FC4E920DABA}">
      <dsp:nvSpPr>
        <dsp:cNvPr id="0" name=""/>
        <dsp:cNvSpPr/>
      </dsp:nvSpPr>
      <dsp:spPr>
        <a:xfrm>
          <a:off x="1168153" y="3583230"/>
          <a:ext cx="467261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CA5F501-13BA-B452-A746-DA2DD68DA2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31969EAB-4221-94AB-A779-A4D509B55D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6B715D82-FEE2-66AA-8901-D411442D5282}"/>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E5E9DD62-C414-0CA0-D95E-5C6C69E77D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DA02A8E-EB5A-D18C-7A18-E669C1F73C8E}"/>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289940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737B840-4EC6-72F5-B857-B27CE7C6C41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03E2B55-44FA-E6A0-826D-D703C5FDDB7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3E48A77-B971-CFC2-B1BB-D5964E85DDAF}"/>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A96A71BE-D46A-BF6F-9EA8-1C00A3C4B6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EF4FA46-8429-12DD-0072-5ABE890A1AC8}"/>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113165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173FB981-1B9F-4808-6900-F79187CEC01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CBE0E359-DEB1-672A-928D-66D3311EB2B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3956275-00BC-438E-3FAD-61AC7EDC8B46}"/>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673C37E9-A5AD-275E-C3C7-0F1F46483D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40C5F4E-E829-31F8-57E5-2901840F5A22}"/>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383754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79E4737-171C-12A6-7778-70CF76A88F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25CDD608-04E3-9E43-2ECA-2C86F72172D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C6BB7B8-22E0-5A23-0F68-B04493E30A48}"/>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5C75DBF4-FAA1-0C3E-370D-6D95802E6C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4B1748D-E55D-B235-0124-953BCD434BFD}"/>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9508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4BF78E9-59FA-F41B-6D1F-1B514D8A118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08F6D04-C720-8640-9C03-E0B351495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A1C9BC36-3561-18CD-25E9-CCBDED11B7EB}"/>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5A819C9B-C8E1-B6A0-C488-4684FB7C67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D3C18BA-5200-974F-7B42-BFC46EFA5F08}"/>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306927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A01C8D4-2A02-8F15-7CB8-E1A18DD095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01B73722-0587-33C3-C0FD-F24870BD76C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AF20C9B5-96CD-B048-3F01-A06B360FABE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C70CDDD-335D-0018-C933-D2F1855895DF}"/>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6" name="Segnaposto piè di pagina 5">
            <a:extLst>
              <a:ext uri="{FF2B5EF4-FFF2-40B4-BE49-F238E27FC236}">
                <a16:creationId xmlns="" xmlns:a16="http://schemas.microsoft.com/office/drawing/2014/main" id="{DE69D2F3-C171-1033-8823-305391940D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756B2BF-6E29-6865-9D0D-58855DED2283}"/>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96568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FD5BBA-B8CD-7A44-DA53-7A1431200D0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4D1448BB-EAA7-2C12-2F78-E3F86C836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6398F3A0-D880-F9E0-991A-D6C5F168432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AEF3B2E8-682D-BADD-F209-E475678D3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66101C4F-9FD0-BEA2-DC53-0EB1801791F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13355E90-5140-AE0E-8016-1D503CBFBE7F}"/>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8" name="Segnaposto piè di pagina 7">
            <a:extLst>
              <a:ext uri="{FF2B5EF4-FFF2-40B4-BE49-F238E27FC236}">
                <a16:creationId xmlns="" xmlns:a16="http://schemas.microsoft.com/office/drawing/2014/main" id="{BCD5C4BE-7A37-46A6-5529-9E1DAC3A73A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CB536206-91C6-F126-4C68-D94E8ECB5C7D}"/>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11994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3DCF4A3-BB57-8874-B3A1-0E627CB3409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0A7E3B59-FFD8-74B6-5F5B-109053CC6002}"/>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4" name="Segnaposto piè di pagina 3">
            <a:extLst>
              <a:ext uri="{FF2B5EF4-FFF2-40B4-BE49-F238E27FC236}">
                <a16:creationId xmlns="" xmlns:a16="http://schemas.microsoft.com/office/drawing/2014/main" id="{B50424A7-1D83-76A7-A11F-ACB220C42B6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2742453C-6E68-9946-AD25-20B127911256}"/>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377567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D9F0ED73-37E4-140F-D5ED-2CF3E2D16E18}"/>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3" name="Segnaposto piè di pagina 2">
            <a:extLst>
              <a:ext uri="{FF2B5EF4-FFF2-40B4-BE49-F238E27FC236}">
                <a16:creationId xmlns="" xmlns:a16="http://schemas.microsoft.com/office/drawing/2014/main" id="{8E19DCB1-D2ED-F236-4C00-6F418375338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41A48829-276F-30F8-DCFE-89D41D3ECC39}"/>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33747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B47A3D1-8637-4A83-4DC2-62948CAD53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FD953031-66AA-CD83-662D-7BC4405C1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CD4607A2-F887-E163-7996-8F624803E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63D65E9B-DE7F-D308-18CB-6A13CF087C5C}"/>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6" name="Segnaposto piè di pagina 5">
            <a:extLst>
              <a:ext uri="{FF2B5EF4-FFF2-40B4-BE49-F238E27FC236}">
                <a16:creationId xmlns="" xmlns:a16="http://schemas.microsoft.com/office/drawing/2014/main" id="{08F19FDF-6807-329D-08BA-6CD60532FE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AF6236B-BA68-A0C4-87D4-2CD11702A1C1}"/>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44885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C1C5F7A-5D8F-239B-6C77-51190BA580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50B54AF0-19C6-E128-6160-10E57D8D9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B66AB019-0BFB-85C5-5F84-ED73672BA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CED5FC5A-83DD-99F7-B2AD-E3FDDCF7B0DD}"/>
              </a:ext>
            </a:extLst>
          </p:cNvPr>
          <p:cNvSpPr>
            <a:spLocks noGrp="1"/>
          </p:cNvSpPr>
          <p:nvPr>
            <p:ph type="dt" sz="half" idx="10"/>
          </p:nvPr>
        </p:nvSpPr>
        <p:spPr/>
        <p:txBody>
          <a:bodyPr/>
          <a:lstStyle/>
          <a:p>
            <a:fld id="{5D4D4F35-363E-6842-B21A-F963EF3BD9E0}" type="datetimeFigureOut">
              <a:rPr lang="it-IT" smtClean="0"/>
              <a:t>14/11/2022</a:t>
            </a:fld>
            <a:endParaRPr lang="it-IT"/>
          </a:p>
        </p:txBody>
      </p:sp>
      <p:sp>
        <p:nvSpPr>
          <p:cNvPr id="6" name="Segnaposto piè di pagina 5">
            <a:extLst>
              <a:ext uri="{FF2B5EF4-FFF2-40B4-BE49-F238E27FC236}">
                <a16:creationId xmlns="" xmlns:a16="http://schemas.microsoft.com/office/drawing/2014/main" id="{1EFAC4D4-1831-9567-CE62-09BCC5F2AA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6277D3-6FAB-D0E8-5F45-3EFD75A5535A}"/>
              </a:ext>
            </a:extLst>
          </p:cNvPr>
          <p:cNvSpPr>
            <a:spLocks noGrp="1"/>
          </p:cNvSpPr>
          <p:nvPr>
            <p:ph type="sldNum" sz="quarter" idx="12"/>
          </p:nvPr>
        </p:nvSpPr>
        <p:spPr/>
        <p:txBody>
          <a:bodyPr/>
          <a:lstStyle/>
          <a:p>
            <a:fld id="{CD82C60C-DEF7-D24B-9E0D-5755298E9532}" type="slidenum">
              <a:rPr lang="it-IT" smtClean="0"/>
              <a:t>‹N›</a:t>
            </a:fld>
            <a:endParaRPr lang="it-IT"/>
          </a:p>
        </p:txBody>
      </p:sp>
    </p:spTree>
    <p:extLst>
      <p:ext uri="{BB962C8B-B14F-4D97-AF65-F5344CB8AC3E}">
        <p14:creationId xmlns:p14="http://schemas.microsoft.com/office/powerpoint/2010/main" val="136276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CAFD5077-44FE-4E22-2CB5-5BBCA5091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97D54DB-66F2-5FA1-3CAB-0CE6FF2C9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B2BF41F-8E4D-1C69-F2E3-ACEEF9031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D4F35-363E-6842-B21A-F963EF3BD9E0}" type="datetimeFigureOut">
              <a:rPr lang="it-IT" smtClean="0"/>
              <a:t>14/11/2022</a:t>
            </a:fld>
            <a:endParaRPr lang="it-IT"/>
          </a:p>
        </p:txBody>
      </p:sp>
      <p:sp>
        <p:nvSpPr>
          <p:cNvPr id="5" name="Segnaposto piè di pagina 4">
            <a:extLst>
              <a:ext uri="{FF2B5EF4-FFF2-40B4-BE49-F238E27FC236}">
                <a16:creationId xmlns="" xmlns:a16="http://schemas.microsoft.com/office/drawing/2014/main" id="{71D7EDA8-7A3C-492F-3EE3-5882566E4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9942FE3E-CFCC-F202-479E-4B1D22BC0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2C60C-DEF7-D24B-9E0D-5755298E9532}" type="slidenum">
              <a:rPr lang="it-IT" smtClean="0"/>
              <a:t>‹N›</a:t>
            </a:fld>
            <a:endParaRPr lang="it-IT"/>
          </a:p>
        </p:txBody>
      </p:sp>
    </p:spTree>
    <p:extLst>
      <p:ext uri="{BB962C8B-B14F-4D97-AF65-F5344CB8AC3E}">
        <p14:creationId xmlns:p14="http://schemas.microsoft.com/office/powerpoint/2010/main" val="169413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 xmlns:a16="http://schemas.microsoft.com/office/drawing/2014/main" id="{5FB3B2C6-221A-A901-C720-6D7A23CE7C79}"/>
              </a:ext>
            </a:extLst>
          </p:cNvPr>
          <p:cNvPicPr>
            <a:picLocks noChangeAspect="1"/>
          </p:cNvPicPr>
          <p:nvPr/>
        </p:nvPicPr>
        <p:blipFill>
          <a:blip r:embed="rId2"/>
          <a:stretch>
            <a:fillRect/>
          </a:stretch>
        </p:blipFill>
        <p:spPr>
          <a:xfrm>
            <a:off x="1524086" y="0"/>
            <a:ext cx="9143828" cy="6886293"/>
          </a:xfrm>
          <a:prstGeom prst="rect">
            <a:avLst/>
          </a:prstGeom>
        </p:spPr>
      </p:pic>
    </p:spTree>
    <p:extLst>
      <p:ext uri="{BB962C8B-B14F-4D97-AF65-F5344CB8AC3E}">
        <p14:creationId xmlns:p14="http://schemas.microsoft.com/office/powerpoint/2010/main" val="341306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9343BA22-0E83-4FD9-7E78-20B3E13F1699}"/>
              </a:ext>
            </a:extLst>
          </p:cNvPr>
          <p:cNvSpPr>
            <a:spLocks noGrp="1"/>
          </p:cNvSpPr>
          <p:nvPr>
            <p:ph idx="1"/>
          </p:nvPr>
        </p:nvSpPr>
        <p:spPr>
          <a:xfrm>
            <a:off x="5221862" y="1719618"/>
            <a:ext cx="5948831" cy="4334629"/>
          </a:xfrm>
        </p:spPr>
        <p:txBody>
          <a:bodyPr anchor="ctr">
            <a:normAutofit/>
          </a:bodyPr>
          <a:lstStyle/>
          <a:p>
            <a:pPr marL="0" indent="0">
              <a:spcBef>
                <a:spcPts val="1000"/>
              </a:spcBef>
              <a:buNone/>
            </a:pPr>
            <a:r>
              <a:rPr lang="it-IT" sz="2400"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L’iniziazione cristiana è un «atto generativo di una comunità che, tramite un bagno di vita ecclesiale, propone con gioia un tirocinio, </a:t>
            </a:r>
            <a:r>
              <a:rPr lang="it-IT" sz="2400" b="1"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un apprendistato alla vita cristiana </a:t>
            </a:r>
            <a:r>
              <a:rPr lang="it-IT" sz="2400"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attraverso le tappe sacramentali, per persone che non hanno più o quasi più o non ancora un’esperienza concreta di vita cristiana, cioè di relazione con il Signore Gesù all’interno della comunità dei suoi discepoli» </a:t>
            </a:r>
          </a:p>
          <a:p>
            <a:pPr marL="0" indent="0">
              <a:spcBef>
                <a:spcPts val="1000"/>
              </a:spcBef>
              <a:buNone/>
            </a:pPr>
            <a:r>
              <a:rPr lang="it-IT" sz="2400"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(E. Biemmi)</a:t>
            </a:r>
            <a:endParaRPr lang="it-IT" sz="2400">
              <a:solidFill>
                <a:srgbClr val="FEFFF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18745" y="2172881"/>
            <a:ext cx="5043077" cy="2773692"/>
          </a:xfrm>
          <a:prstGeom prst="rect">
            <a:avLst/>
          </a:prstGeom>
        </p:spPr>
      </p:pic>
    </p:spTree>
    <p:extLst>
      <p:ext uri="{BB962C8B-B14F-4D97-AF65-F5344CB8AC3E}">
        <p14:creationId xmlns:p14="http://schemas.microsoft.com/office/powerpoint/2010/main" val="415114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D635E280-5B63-10EC-D9A7-C97C2CEBFA34}"/>
              </a:ext>
            </a:extLst>
          </p:cNvPr>
          <p:cNvSpPr>
            <a:spLocks noGrp="1"/>
          </p:cNvSpPr>
          <p:nvPr>
            <p:ph type="title"/>
          </p:nvPr>
        </p:nvSpPr>
        <p:spPr>
          <a:xfrm>
            <a:off x="958506" y="800392"/>
            <a:ext cx="10264697" cy="1212102"/>
          </a:xfrm>
        </p:spPr>
        <p:txBody>
          <a:bodyPr>
            <a:normAutofit/>
          </a:bodyPr>
          <a:lstStyle/>
          <a:p>
            <a:r>
              <a:rPr lang="it-IT" sz="4000">
                <a:solidFill>
                  <a:srgbClr val="FFFFFF"/>
                </a:solidFill>
              </a:rPr>
              <a:t>Conseguenze</a:t>
            </a:r>
          </a:p>
        </p:txBody>
      </p:sp>
      <p:sp>
        <p:nvSpPr>
          <p:cNvPr id="3" name="Segnaposto contenuto 2">
            <a:extLst>
              <a:ext uri="{FF2B5EF4-FFF2-40B4-BE49-F238E27FC236}">
                <a16:creationId xmlns="" xmlns:a16="http://schemas.microsoft.com/office/drawing/2014/main" id="{FDAC3078-DEEF-5132-8400-30FC76C34DBC}"/>
              </a:ext>
            </a:extLst>
          </p:cNvPr>
          <p:cNvSpPr>
            <a:spLocks noGrp="1"/>
          </p:cNvSpPr>
          <p:nvPr>
            <p:ph idx="1"/>
          </p:nvPr>
        </p:nvSpPr>
        <p:spPr>
          <a:xfrm>
            <a:off x="506776" y="3117850"/>
            <a:ext cx="10569843" cy="3635489"/>
          </a:xfrm>
        </p:spPr>
        <p:txBody>
          <a:bodyPr anchor="ctr">
            <a:normAutofit/>
          </a:bodyPr>
          <a:lstStyle/>
          <a:p>
            <a:pPr marL="342900" lvl="0" indent="-342900">
              <a:spcBef>
                <a:spcPts val="1000"/>
              </a:spcBef>
              <a:buClr>
                <a:srgbClr val="000000"/>
              </a:buClr>
              <a:buFont typeface="+mj-lt"/>
              <a:buAutoNum type="arabicPeriod"/>
            </a:pPr>
            <a:r>
              <a:rPr lang="it-IT" sz="1600" b="1" i="1" kern="1200" dirty="0">
                <a:effectLst/>
                <a:latin typeface="Calibri" panose="020F0502020204030204" pitchFamily="34" charset="0"/>
                <a:ea typeface="Times New Roman" panose="02020603050405020304" pitchFamily="18" charset="0"/>
                <a:cs typeface="Calibri" panose="020F0502020204030204" pitchFamily="34" charset="0"/>
              </a:rPr>
              <a:t>Tutti siamo catechisti</a:t>
            </a:r>
            <a:r>
              <a:rPr lang="it-IT" sz="1600" b="1" kern="1200" dirty="0">
                <a:effectLst/>
                <a:latin typeface="Calibri" panose="020F0502020204030204" pitchFamily="34" charset="0"/>
                <a:ea typeface="Times New Roman" panose="02020603050405020304" pitchFamily="18" charset="0"/>
                <a:cs typeface="Calibri" panose="020F0502020204030204" pitchFamily="34" charset="0"/>
              </a:rPr>
              <a:t> (Discorso di Papa Francesco al Convegno internazionale dell’11 settembre 2022 in Vaticano)</a:t>
            </a:r>
          </a:p>
          <a:p>
            <a:pPr marL="342900" lvl="0" indent="-342900">
              <a:spcBef>
                <a:spcPts val="1000"/>
              </a:spcBef>
              <a:buClr>
                <a:srgbClr val="000000"/>
              </a:buClr>
              <a:buFont typeface="+mj-lt"/>
              <a:buAutoNum type="arabicPeriod"/>
            </a:pPr>
            <a:r>
              <a:rPr lang="it-IT" sz="1600" b="1" dirty="0">
                <a:effectLst/>
                <a:latin typeface="Calibri" panose="020F0502020204030204" pitchFamily="34" charset="0"/>
                <a:ea typeface="Times New Roman" panose="02020603050405020304" pitchFamily="18" charset="0"/>
                <a:cs typeface="Calibri" panose="020F0502020204030204" pitchFamily="34" charset="0"/>
              </a:rPr>
              <a:t>Artigiani di comunità</a:t>
            </a:r>
            <a:r>
              <a:rPr lang="it-IT" sz="1600" dirty="0">
                <a:effectLst/>
                <a:latin typeface="Calibri" panose="020F0502020204030204" pitchFamily="34" charset="0"/>
                <a:ea typeface="Times New Roman" panose="02020603050405020304" pitchFamily="18" charset="0"/>
                <a:cs typeface="Calibri" panose="020F0502020204030204" pitchFamily="34" charset="0"/>
              </a:rPr>
              <a:t> (30 gennaio 2021): «La catechesi e l’annuncio non possono che porre al centro questa dimensione comunitaria. Non è il momento per strategie elitarie. La grande comunità: qual è la grande comunità? Il santo popolo fedele di Dio. Non si può andare avanti fuori del santo popolo fedele di Dio, il quale – come dice il Concilio – è </a:t>
            </a:r>
            <a:r>
              <a:rPr lang="it-IT" sz="1600" i="1" dirty="0">
                <a:effectLst/>
                <a:latin typeface="Calibri" panose="020F0502020204030204" pitchFamily="34" charset="0"/>
                <a:ea typeface="Times New Roman" panose="02020603050405020304" pitchFamily="18" charset="0"/>
                <a:cs typeface="Calibri" panose="020F0502020204030204" pitchFamily="34" charset="0"/>
              </a:rPr>
              <a:t>infallibile in credendo</a:t>
            </a:r>
            <a:r>
              <a:rPr lang="it-IT" sz="1600" dirty="0">
                <a:effectLst/>
                <a:latin typeface="Calibri" panose="020F0502020204030204" pitchFamily="34" charset="0"/>
                <a:ea typeface="Times New Roman" panose="02020603050405020304" pitchFamily="18" charset="0"/>
                <a:cs typeface="Calibri" panose="020F0502020204030204" pitchFamily="34" charset="0"/>
              </a:rPr>
              <a:t>. Sempre con il santo popolo di Dio. Invece, cercare appartenenze elitarie ti allontana dal popolo di Dio, forse con formule sofisticate, ma tu perdi quell’appartenenza alla Chiesa che è il santo popolo fedele di Dio. Questo è il tempo per </a:t>
            </a:r>
            <a:r>
              <a:rPr lang="it-IT" sz="1600" b="1" dirty="0">
                <a:effectLst/>
                <a:latin typeface="Calibri" panose="020F0502020204030204" pitchFamily="34" charset="0"/>
                <a:ea typeface="Times New Roman" panose="02020603050405020304" pitchFamily="18" charset="0"/>
                <a:cs typeface="Calibri" panose="020F0502020204030204" pitchFamily="34" charset="0"/>
              </a:rPr>
              <a:t>essere artigiani di comunità</a:t>
            </a:r>
            <a:r>
              <a:rPr lang="it-IT" sz="1600" dirty="0">
                <a:effectLst/>
                <a:latin typeface="Calibri" panose="020F0502020204030204" pitchFamily="34" charset="0"/>
                <a:ea typeface="Times New Roman" panose="02020603050405020304" pitchFamily="18" charset="0"/>
                <a:cs typeface="Calibri" panose="020F0502020204030204" pitchFamily="34" charset="0"/>
              </a:rPr>
              <a:t> aperte che sanno valorizzare i talenti di ciascuno. È il tempo di comunità missionarie, libere e disinteressate, che non cerchino rilevanza e tornaconti, ma percorrano i sentieri della gente del nostro tempo, chinandosi su chi è al margine. È il tempo di comunità che guardino negli occhi i giovani delusi, che accolgano i forestieri e diano speranza agli sfiduciati. È il tempo di comunità che dialoghino senza paura con chi ha idee diverse. È il tempo di comunità che, come il Buon Samaritano, sappiano farsi prossime a chi è ferito dalla vita, per fasciarne le piaghe con compassione». </a:t>
            </a:r>
            <a:endParaRPr lang="it-IT" sz="16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buClr>
                <a:srgbClr val="000000"/>
              </a:buClr>
              <a:buFont typeface="+mj-lt"/>
              <a:buAutoNum type="arabicPeriod"/>
            </a:pPr>
            <a:r>
              <a:rPr lang="it-IT" sz="1600" b="1" dirty="0">
                <a:effectLst/>
                <a:latin typeface="Calibri" panose="020F0502020204030204" pitchFamily="34" charset="0"/>
                <a:ea typeface="Times New Roman" panose="02020603050405020304" pitchFamily="18" charset="0"/>
                <a:cs typeface="Calibri" panose="020F0502020204030204" pitchFamily="34" charset="0"/>
              </a:rPr>
              <a:t>Un ministero connesso </a:t>
            </a:r>
            <a:r>
              <a:rPr lang="it-IT" sz="1600" dirty="0">
                <a:effectLst/>
                <a:latin typeface="Calibri" panose="020F0502020204030204" pitchFamily="34" charset="0"/>
                <a:ea typeface="Times New Roman" panose="02020603050405020304" pitchFamily="18" charset="0"/>
                <a:cs typeface="Calibri" panose="020F0502020204030204" pitchFamily="34" charset="0"/>
              </a:rPr>
              <a:t>(a partire dalla proposta di IC)</a:t>
            </a:r>
          </a:p>
          <a:p>
            <a:pPr marL="342900" lvl="0" indent="-342900">
              <a:buClr>
                <a:srgbClr val="000000"/>
              </a:buClr>
              <a:buFont typeface="+mj-lt"/>
              <a:buAutoNum type="arabicPeriod"/>
            </a:pPr>
            <a:r>
              <a:rPr lang="it-IT" sz="1600" b="1" dirty="0">
                <a:effectLst/>
                <a:latin typeface="Calibri" panose="020F0502020204030204" pitchFamily="34" charset="0"/>
                <a:ea typeface="Times New Roman" panose="02020603050405020304" pitchFamily="18" charset="0"/>
                <a:cs typeface="Calibri" panose="020F0502020204030204" pitchFamily="34" charset="0"/>
              </a:rPr>
              <a:t>Il catechista come testimone credibile e affidabile (testimone, educatore, accompagnatore: </a:t>
            </a:r>
            <a:r>
              <a:rPr lang="it-IT" sz="1600" i="1" dirty="0">
                <a:effectLst/>
                <a:latin typeface="Calibri" panose="020F0502020204030204" pitchFamily="34" charset="0"/>
                <a:ea typeface="Times New Roman" panose="02020603050405020304" pitchFamily="18" charset="0"/>
                <a:cs typeface="Calibri" panose="020F0502020204030204" pitchFamily="34" charset="0"/>
              </a:rPr>
              <a:t>Incontriamo Gesù</a:t>
            </a:r>
            <a:r>
              <a:rPr lang="it-IT" sz="1600" dirty="0">
                <a:effectLst/>
                <a:latin typeface="Calibri" panose="020F0502020204030204" pitchFamily="34" charset="0"/>
                <a:ea typeface="Times New Roman" panose="02020603050405020304" pitchFamily="18" charset="0"/>
                <a:cs typeface="Calibri" panose="020F0502020204030204" pitchFamily="34" charset="0"/>
              </a:rPr>
              <a:t> n. 76</a:t>
            </a:r>
            <a:r>
              <a:rPr lang="it-IT" sz="1500" dirty="0">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4" name="Immagine 3"/>
          <p:cNvPicPr>
            <a:picLocks noChangeAspect="1"/>
          </p:cNvPicPr>
          <p:nvPr/>
        </p:nvPicPr>
        <p:blipFill>
          <a:blip r:embed="rId2"/>
          <a:stretch>
            <a:fillRect/>
          </a:stretch>
        </p:blipFill>
        <p:spPr>
          <a:xfrm>
            <a:off x="6890548" y="0"/>
            <a:ext cx="5305425" cy="3200400"/>
          </a:xfrm>
          <a:prstGeom prst="rect">
            <a:avLst/>
          </a:prstGeom>
        </p:spPr>
      </p:pic>
    </p:spTree>
    <p:extLst>
      <p:ext uri="{BB962C8B-B14F-4D97-AF65-F5344CB8AC3E}">
        <p14:creationId xmlns:p14="http://schemas.microsoft.com/office/powerpoint/2010/main" val="98506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ED401E8E-4A93-4548-ACA5-89C2DB1BD0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C56BEBC6-FD86-4AE0-9F81-AE62D157EB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 xmlns:a16="http://schemas.microsoft.com/office/drawing/2014/main" id="{BF74AC2C-CACD-4E1A-8041-3F7043EEA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CDB61CBA-11D3-4E24-8DB3-38A5EFA935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 xmlns:a16="http://schemas.microsoft.com/office/drawing/2014/main" id="{09F092C7-BD3D-4C76-A8B7-D0C6049E7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598D9524-6B39-2D6F-BF4D-D741F879AB37}"/>
              </a:ext>
            </a:extLst>
          </p:cNvPr>
          <p:cNvSpPr>
            <a:spLocks noGrp="1"/>
          </p:cNvSpPr>
          <p:nvPr>
            <p:ph type="title"/>
          </p:nvPr>
        </p:nvSpPr>
        <p:spPr>
          <a:xfrm>
            <a:off x="958506" y="4309238"/>
            <a:ext cx="7455339" cy="1212102"/>
          </a:xfrm>
        </p:spPr>
        <p:txBody>
          <a:bodyPr>
            <a:normAutofit/>
          </a:bodyPr>
          <a:lstStyle/>
          <a:p>
            <a:r>
              <a:rPr lang="it-IT" sz="4000">
                <a:solidFill>
                  <a:srgbClr val="FFFFFF"/>
                </a:solidFill>
              </a:rPr>
              <a:t>Per quale Chiesa? (1)</a:t>
            </a:r>
          </a:p>
        </p:txBody>
      </p:sp>
      <p:sp>
        <p:nvSpPr>
          <p:cNvPr id="3" name="Segnaposto contenuto 2">
            <a:extLst>
              <a:ext uri="{FF2B5EF4-FFF2-40B4-BE49-F238E27FC236}">
                <a16:creationId xmlns="" xmlns:a16="http://schemas.microsoft.com/office/drawing/2014/main" id="{7AA9DD30-F966-A2D0-EE15-B22AB62C8D45}"/>
              </a:ext>
            </a:extLst>
          </p:cNvPr>
          <p:cNvSpPr>
            <a:spLocks noGrp="1"/>
          </p:cNvSpPr>
          <p:nvPr>
            <p:ph idx="1"/>
          </p:nvPr>
        </p:nvSpPr>
        <p:spPr>
          <a:xfrm>
            <a:off x="958506" y="725535"/>
            <a:ext cx="7912539" cy="2944936"/>
          </a:xfrm>
        </p:spPr>
        <p:txBody>
          <a:bodyPr anchor="ctr">
            <a:normAutofit/>
          </a:bodyPr>
          <a:lstStyle/>
          <a:p>
            <a:pPr indent="0">
              <a:spcAft>
                <a:spcPts val="800"/>
              </a:spcAft>
              <a:buNone/>
            </a:pPr>
            <a:r>
              <a:rPr lang="it-IT" sz="1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MISSIONARIA:</a:t>
            </a:r>
            <a:r>
              <a:rPr lang="it-IT" sz="1900">
                <a:solidFill>
                  <a:srgbClr val="FFFFFF"/>
                </a:solidFill>
                <a:effectLst/>
                <a:latin typeface="Calibri" panose="020F0502020204030204" pitchFamily="34" charset="0"/>
                <a:ea typeface="Calibri" panose="020F0502020204030204" pitchFamily="34" charset="0"/>
                <a:cs typeface="Calibri" panose="020F0502020204030204" pitchFamily="34" charset="0"/>
              </a:rPr>
              <a:t> «In virtù del Battesimo noi diventiamo discepoli missionari, chiamati a portare il Vangelo nel mondo». «Ciascun battezzato, qualunque sia la sua funzione nella Chiesa e il grado di istruzione della sua fede, è un soggetto attivo di evangelizzazione». (</a:t>
            </a:r>
            <a:r>
              <a:rPr lang="it-IT" sz="1900" i="1">
                <a:solidFill>
                  <a:srgbClr val="FFFFFF"/>
                </a:solidFill>
                <a:effectLst/>
                <a:latin typeface="Calibri" panose="020F0502020204030204" pitchFamily="34" charset="0"/>
                <a:ea typeface="Calibri" panose="020F0502020204030204" pitchFamily="34" charset="0"/>
                <a:cs typeface="Calibri" panose="020F0502020204030204" pitchFamily="34" charset="0"/>
              </a:rPr>
              <a:t>Evangelii gaudium</a:t>
            </a:r>
            <a:r>
              <a:rPr lang="it-IT" sz="1900">
                <a:solidFill>
                  <a:srgbClr val="FFFFFF"/>
                </a:solidFill>
                <a:effectLst/>
                <a:latin typeface="Calibri" panose="020F0502020204030204" pitchFamily="34" charset="0"/>
                <a:ea typeface="Calibri" panose="020F0502020204030204" pitchFamily="34" charset="0"/>
                <a:cs typeface="Calibri" panose="020F0502020204030204" pitchFamily="34" charset="0"/>
              </a:rPr>
              <a:t> n. 120).</a:t>
            </a:r>
          </a:p>
          <a:p>
            <a:pPr marL="0" indent="0">
              <a:buNone/>
            </a:pPr>
            <a:r>
              <a:rPr lang="it-IT" sz="19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Il soggetto di questa evangelizzazione non è soltanto il parroco o degli specialisti delegati all’annuncio: è la comunità intera che prende l’iniziativa, che riflette insieme sulla visione di Chiesa e sul processo da mettere in atto. Il cammino di evangelizzazione non risulta così essere neutro, ma coinvolgente l’intera comunità, chiamata a pensare anche a forme inedite di accompagnamento nei confronti della persone che incontra.</a:t>
            </a:r>
          </a:p>
          <a:p>
            <a:pPr marL="0" indent="0">
              <a:buNone/>
            </a:pPr>
            <a:endParaRPr lang="it-IT" sz="1900">
              <a:solidFill>
                <a:srgbClr val="FFFFFF"/>
              </a:solidFill>
            </a:endParaRPr>
          </a:p>
        </p:txBody>
      </p:sp>
      <p:sp>
        <p:nvSpPr>
          <p:cNvPr id="25" name="Rectangle 8">
            <a:extLst>
              <a:ext uri="{FF2B5EF4-FFF2-40B4-BE49-F238E27FC236}">
                <a16:creationId xmlns="" xmlns:a16="http://schemas.microsoft.com/office/drawing/2014/main" id="{93D3D714-C49E-476F-B7F2-000D74BA1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888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ED401E8E-4A93-4548-ACA5-89C2DB1BD0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C56BEBC6-FD86-4AE0-9F81-AE62D157EB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 xmlns:a16="http://schemas.microsoft.com/office/drawing/2014/main" id="{BF74AC2C-CACD-4E1A-8041-3F7043EEA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CDB61CBA-11D3-4E24-8DB3-38A5EFA935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 xmlns:a16="http://schemas.microsoft.com/office/drawing/2014/main" id="{09F092C7-BD3D-4C76-A8B7-D0C6049E7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598D9524-6B39-2D6F-BF4D-D741F879AB37}"/>
              </a:ext>
            </a:extLst>
          </p:cNvPr>
          <p:cNvSpPr>
            <a:spLocks noGrp="1"/>
          </p:cNvSpPr>
          <p:nvPr>
            <p:ph type="title"/>
          </p:nvPr>
        </p:nvSpPr>
        <p:spPr>
          <a:xfrm>
            <a:off x="958506" y="4309238"/>
            <a:ext cx="7455339" cy="1212102"/>
          </a:xfrm>
        </p:spPr>
        <p:txBody>
          <a:bodyPr>
            <a:normAutofit/>
          </a:bodyPr>
          <a:lstStyle/>
          <a:p>
            <a:r>
              <a:rPr lang="it-IT" sz="4000">
                <a:solidFill>
                  <a:srgbClr val="FFFFFF"/>
                </a:solidFill>
              </a:rPr>
              <a:t>Per quale Chiesa? (2)</a:t>
            </a:r>
          </a:p>
        </p:txBody>
      </p:sp>
      <p:sp>
        <p:nvSpPr>
          <p:cNvPr id="3" name="Segnaposto contenuto 2">
            <a:extLst>
              <a:ext uri="{FF2B5EF4-FFF2-40B4-BE49-F238E27FC236}">
                <a16:creationId xmlns="" xmlns:a16="http://schemas.microsoft.com/office/drawing/2014/main" id="{7AA9DD30-F966-A2D0-EE15-B22AB62C8D45}"/>
              </a:ext>
            </a:extLst>
          </p:cNvPr>
          <p:cNvSpPr>
            <a:spLocks noGrp="1"/>
          </p:cNvSpPr>
          <p:nvPr>
            <p:ph idx="1"/>
          </p:nvPr>
        </p:nvSpPr>
        <p:spPr>
          <a:xfrm>
            <a:off x="958506" y="725535"/>
            <a:ext cx="7912539" cy="2944936"/>
          </a:xfrm>
        </p:spPr>
        <p:txBody>
          <a:bodyPr anchor="ctr">
            <a:normAutofit/>
          </a:bodyPr>
          <a:lstStyle/>
          <a:p>
            <a:pPr indent="0">
              <a:spcAft>
                <a:spcPts val="800"/>
              </a:spcAft>
              <a:buNone/>
            </a:pPr>
            <a:r>
              <a:rPr lang="it-IT"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MINISTERIALE:</a:t>
            </a:r>
            <a:r>
              <a:rPr lang="it-IT" sz="2400">
                <a:solidFill>
                  <a:srgbClr val="FFFFFF"/>
                </a:solidFill>
                <a:effectLst/>
                <a:latin typeface="Calibri" panose="020F0502020204030204" pitchFamily="34" charset="0"/>
                <a:ea typeface="Calibri" panose="020F0502020204030204" pitchFamily="34" charset="0"/>
                <a:cs typeface="Calibri" panose="020F0502020204030204" pitchFamily="34" charset="0"/>
              </a:rPr>
              <a:t> il recupero del valore del battesimo comune, avvenuto con la riflessione del Concilio Vaticano II, ha aiutato ad approfondire il ruolo del laicato nella Chiesa e nella società. Non è un caso se, dopo il Concilio, si sviluppa nella Chiesa e si approfondisce la riflessione sulla ministerialità dei laici, sull’importanza del loro compito nella Chiesa, comunità di fratelli e sorelle (cfr. antefatto)</a:t>
            </a:r>
            <a:r>
              <a:rPr lang="it-IT" sz="2400">
                <a:solidFill>
                  <a:srgbClr val="FFFFFF"/>
                </a:solidFill>
                <a:effectLst/>
                <a:latin typeface="Calibri" panose="020F0502020204030204" pitchFamily="34" charset="0"/>
                <a:cs typeface="Calibri" panose="020F0502020204030204" pitchFamily="34" charset="0"/>
              </a:rPr>
              <a:t> </a:t>
            </a:r>
            <a:endParaRPr lang="it-IT" sz="2400">
              <a:solidFill>
                <a:srgbClr val="FFFFFF"/>
              </a:solidFill>
              <a:latin typeface="Calibri" panose="020F0502020204030204" pitchFamily="34" charset="0"/>
              <a:cs typeface="Calibri" panose="020F0502020204030204" pitchFamily="34" charset="0"/>
            </a:endParaRPr>
          </a:p>
        </p:txBody>
      </p:sp>
      <p:sp>
        <p:nvSpPr>
          <p:cNvPr id="25" name="Rectangle 8">
            <a:extLst>
              <a:ext uri="{FF2B5EF4-FFF2-40B4-BE49-F238E27FC236}">
                <a16:creationId xmlns="" xmlns:a16="http://schemas.microsoft.com/office/drawing/2014/main" id="{93D3D714-C49E-476F-B7F2-000D74BA1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8583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8D7C0D3-896F-4BBB-A220-33D724ED0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 xmlns:a16="http://schemas.microsoft.com/office/drawing/2014/main" id="{2AA3A18B-202B-4C39-BC9E-ED4D6E98D8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 xmlns:a16="http://schemas.microsoft.com/office/drawing/2014/main" id="{AC94672E-068C-4CF1-8438-22EA8E7C65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 xmlns:a16="http://schemas.microsoft.com/office/drawing/2014/main" id="{3B48638D-7038-4CAA-88F7-1E3494C4D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11B23447-182E-C73F-2407-8722D8EC0824}"/>
              </a:ext>
            </a:extLst>
          </p:cNvPr>
          <p:cNvSpPr>
            <a:spLocks noGrp="1"/>
          </p:cNvSpPr>
          <p:nvPr>
            <p:ph type="title"/>
          </p:nvPr>
        </p:nvSpPr>
        <p:spPr>
          <a:xfrm>
            <a:off x="867564" y="2448071"/>
            <a:ext cx="4703910" cy="4203510"/>
          </a:xfrm>
        </p:spPr>
        <p:txBody>
          <a:bodyPr>
            <a:normAutofit/>
          </a:bodyPr>
          <a:lstStyle/>
          <a:p>
            <a:pPr algn="r"/>
            <a:r>
              <a:rPr lang="it-IT" sz="3600" dirty="0">
                <a:solidFill>
                  <a:srgbClr val="FFFFFF"/>
                </a:solidFill>
              </a:rPr>
              <a:t>Il catechista come ministero istruito</a:t>
            </a:r>
          </a:p>
        </p:txBody>
      </p:sp>
      <p:sp>
        <p:nvSpPr>
          <p:cNvPr id="27" name="Rectangle 8">
            <a:extLst>
              <a:ext uri="{FF2B5EF4-FFF2-40B4-BE49-F238E27FC236}">
                <a16:creationId xmlns="" xmlns:a16="http://schemas.microsoft.com/office/drawing/2014/main" id="{7BA74AD2-45D9-4D21-A436-71C6744C16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69793E09-2F5E-83E8-76EF-AEFA59BF8610}"/>
              </a:ext>
            </a:extLst>
          </p:cNvPr>
          <p:cNvSpPr>
            <a:spLocks noGrp="1"/>
          </p:cNvSpPr>
          <p:nvPr>
            <p:ph idx="1"/>
          </p:nvPr>
        </p:nvSpPr>
        <p:spPr>
          <a:xfrm>
            <a:off x="6689354" y="1692323"/>
            <a:ext cx="4704256" cy="4361924"/>
          </a:xfrm>
        </p:spPr>
        <p:txBody>
          <a:bodyPr anchor="ctr">
            <a:normAutofit/>
          </a:bodyPr>
          <a:lstStyle/>
          <a:p>
            <a:pPr marL="0" indent="0">
              <a:buNone/>
            </a:pPr>
            <a:r>
              <a:rPr lang="it-IT" sz="2000" b="1" dirty="0">
                <a:solidFill>
                  <a:srgbClr val="FEFFFF"/>
                </a:solidFill>
              </a:rPr>
              <a:t>Identità</a:t>
            </a:r>
            <a:r>
              <a:rPr lang="it-IT" sz="2000" dirty="0">
                <a:solidFill>
                  <a:srgbClr val="FEFFFF"/>
                </a:solidFill>
              </a:rPr>
              <a:t>. Il Catechista, in armonica </a:t>
            </a:r>
            <a:r>
              <a:rPr lang="it-IT" sz="2000" b="1" dirty="0">
                <a:solidFill>
                  <a:srgbClr val="FF0000"/>
                </a:solidFill>
              </a:rPr>
              <a:t>collaborazione</a:t>
            </a:r>
            <a:r>
              <a:rPr lang="it-IT" sz="2000" dirty="0">
                <a:solidFill>
                  <a:srgbClr val="FEFFFF"/>
                </a:solidFill>
              </a:rPr>
              <a:t> con i ministri ordinati e con gli altri ministri, istituiti e di fatto, si dedica al </a:t>
            </a:r>
            <a:r>
              <a:rPr lang="it-IT" sz="2000" b="1" dirty="0">
                <a:solidFill>
                  <a:srgbClr val="FF0000"/>
                </a:solidFill>
              </a:rPr>
              <a:t>servizio dell’intera comunità</a:t>
            </a:r>
            <a:r>
              <a:rPr lang="it-IT" sz="2000" dirty="0">
                <a:solidFill>
                  <a:srgbClr val="FEFFFF"/>
                </a:solidFill>
              </a:rPr>
              <a:t>, alla </a:t>
            </a:r>
            <a:r>
              <a:rPr lang="it-IT" sz="2000" b="1" dirty="0">
                <a:solidFill>
                  <a:srgbClr val="FF0000"/>
                </a:solidFill>
              </a:rPr>
              <a:t>trasmissione della fede e alla formazione della mentalità cristiana, testimoniando </a:t>
            </a:r>
            <a:r>
              <a:rPr lang="it-IT" sz="2000" dirty="0">
                <a:solidFill>
                  <a:srgbClr val="FEFFFF"/>
                </a:solidFill>
              </a:rPr>
              <a:t>anche con la propria vita il mistero santo di Dio che ci parla e si dona </a:t>
            </a:r>
            <a:r>
              <a:rPr lang="it-IT" sz="2000" dirty="0" smtClean="0">
                <a:solidFill>
                  <a:srgbClr val="FEFFFF"/>
                </a:solidFill>
              </a:rPr>
              <a:t>a </a:t>
            </a:r>
            <a:r>
              <a:rPr lang="it-IT" sz="2000" dirty="0">
                <a:solidFill>
                  <a:srgbClr val="FEFFFF"/>
                </a:solidFill>
              </a:rPr>
              <a:t>noi in Gesù. Il ministero del </a:t>
            </a:r>
            <a:r>
              <a:rPr lang="it-IT" sz="2000" dirty="0" smtClean="0">
                <a:solidFill>
                  <a:srgbClr val="FEFFFF"/>
                </a:solidFill>
              </a:rPr>
              <a:t>Catechista </a:t>
            </a:r>
            <a:r>
              <a:rPr lang="it-IT" sz="2000" b="1" dirty="0" smtClean="0">
                <a:solidFill>
                  <a:srgbClr val="FF0000"/>
                </a:solidFill>
              </a:rPr>
              <a:t>richiama la presenza nella Chiesa e nel mondo del Signore Gesù</a:t>
            </a:r>
            <a:r>
              <a:rPr lang="it-IT" sz="2000" dirty="0" smtClean="0">
                <a:solidFill>
                  <a:srgbClr val="FEFFFF"/>
                </a:solidFill>
              </a:rPr>
              <a:t>, </a:t>
            </a:r>
            <a:r>
              <a:rPr lang="it-IT" sz="2000" dirty="0">
                <a:solidFill>
                  <a:srgbClr val="FEFFFF"/>
                </a:solidFill>
              </a:rPr>
              <a:t>che per l’opera dello Spirito Santo chiama ogni uomo alla salvezza, rendendolo nuova creatura in Cristo (cfr. 2Cor 5,17), servo del Regno di Dio nella Chiesa</a:t>
            </a:r>
          </a:p>
          <a:p>
            <a:pPr marL="0" indent="0">
              <a:buNone/>
            </a:pPr>
            <a:endParaRPr lang="it-IT" sz="2000" dirty="0">
              <a:solidFill>
                <a:srgbClr val="FEFFFF"/>
              </a:solidFill>
            </a:endParaRPr>
          </a:p>
        </p:txBody>
      </p:sp>
      <p:pic>
        <p:nvPicPr>
          <p:cNvPr id="4" name="Immagine 3"/>
          <p:cNvPicPr>
            <a:picLocks noChangeAspect="1"/>
          </p:cNvPicPr>
          <p:nvPr/>
        </p:nvPicPr>
        <p:blipFill rotWithShape="1">
          <a:blip r:embed="rId2"/>
          <a:srcRect l="5911"/>
          <a:stretch/>
        </p:blipFill>
        <p:spPr>
          <a:xfrm>
            <a:off x="363557" y="633164"/>
            <a:ext cx="5207917" cy="3222739"/>
          </a:xfrm>
          <a:prstGeom prst="rect">
            <a:avLst/>
          </a:prstGeom>
        </p:spPr>
      </p:pic>
    </p:spTree>
    <p:extLst>
      <p:ext uri="{BB962C8B-B14F-4D97-AF65-F5344CB8AC3E}">
        <p14:creationId xmlns:p14="http://schemas.microsoft.com/office/powerpoint/2010/main" val="69807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7">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Shape 33">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D17A09A4-84CC-716E-6012-B096D5F2DF9B}"/>
              </a:ext>
            </a:extLst>
          </p:cNvPr>
          <p:cNvSpPr>
            <a:spLocks noGrp="1"/>
          </p:cNvSpPr>
          <p:nvPr>
            <p:ph type="title"/>
          </p:nvPr>
        </p:nvSpPr>
        <p:spPr>
          <a:xfrm>
            <a:off x="934872" y="982272"/>
            <a:ext cx="3388419" cy="4560970"/>
          </a:xfrm>
        </p:spPr>
        <p:txBody>
          <a:bodyPr>
            <a:normAutofit/>
          </a:bodyPr>
          <a:lstStyle/>
          <a:p>
            <a:r>
              <a:rPr lang="it-IT" sz="4000">
                <a:solidFill>
                  <a:srgbClr val="FFFFFF"/>
                </a:solidFill>
              </a:rPr>
              <a:t>Compiti</a:t>
            </a:r>
          </a:p>
        </p:txBody>
      </p:sp>
      <p:sp>
        <p:nvSpPr>
          <p:cNvPr id="42"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B3579FB8-3459-8329-4909-55E951A0C76C}"/>
              </a:ext>
            </a:extLst>
          </p:cNvPr>
          <p:cNvSpPr>
            <a:spLocks noGrp="1"/>
          </p:cNvSpPr>
          <p:nvPr>
            <p:ph idx="1"/>
          </p:nvPr>
        </p:nvSpPr>
        <p:spPr>
          <a:xfrm>
            <a:off x="5221862" y="1719618"/>
            <a:ext cx="5948831" cy="4334629"/>
          </a:xfrm>
        </p:spPr>
        <p:txBody>
          <a:bodyPr anchor="ctr">
            <a:normAutofit/>
          </a:bodyPr>
          <a:lstStyle/>
          <a:p>
            <a:r>
              <a:rPr lang="it-IT" sz="2400">
                <a:solidFill>
                  <a:srgbClr val="FEFFFF"/>
                </a:solidFill>
              </a:rPr>
              <a:t>Figura di coordinamento dei catechisti dell’iniziazione cristiana dei ragazzi</a:t>
            </a:r>
          </a:p>
          <a:p>
            <a:r>
              <a:rPr lang="it-IT" sz="2400">
                <a:solidFill>
                  <a:srgbClr val="FEFFFF"/>
                </a:solidFill>
              </a:rPr>
              <a:t>Svolge il servizio dell’annuncio nel catecumenato degli adulti</a:t>
            </a:r>
          </a:p>
          <a:p>
            <a:r>
              <a:rPr lang="it-IT" sz="2400">
                <a:solidFill>
                  <a:srgbClr val="FEFFFF"/>
                </a:solidFill>
              </a:rPr>
              <a:t>Referente di piccole comunità (senza la presenza stabile del presbitero) che può guidare, in mancanza di diaconi e in collaborazione con Lettori e Accoliti istituiti, le celebrazioni domenicali in assenza del presbitero e in attesa dell’Eucaristia</a:t>
            </a:r>
          </a:p>
        </p:txBody>
      </p:sp>
    </p:spTree>
    <p:extLst>
      <p:ext uri="{BB962C8B-B14F-4D97-AF65-F5344CB8AC3E}">
        <p14:creationId xmlns:p14="http://schemas.microsoft.com/office/powerpoint/2010/main" val="331466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AAB3FB69-2D0D-B366-8557-295924B67040}"/>
              </a:ext>
            </a:extLst>
          </p:cNvPr>
          <p:cNvSpPr>
            <a:spLocks noGrp="1"/>
          </p:cNvSpPr>
          <p:nvPr>
            <p:ph type="title"/>
          </p:nvPr>
        </p:nvSpPr>
        <p:spPr>
          <a:xfrm>
            <a:off x="934872" y="982272"/>
            <a:ext cx="3388419" cy="4560970"/>
          </a:xfrm>
        </p:spPr>
        <p:txBody>
          <a:bodyPr>
            <a:normAutofit/>
          </a:bodyPr>
          <a:lstStyle/>
          <a:p>
            <a:r>
              <a:rPr lang="it-IT" sz="4000">
                <a:solidFill>
                  <a:srgbClr val="FFFFFF"/>
                </a:solidFill>
              </a:rPr>
              <a:t>Iter</a:t>
            </a:r>
          </a:p>
        </p:txBody>
      </p:sp>
      <p:sp>
        <p:nvSpPr>
          <p:cNvPr id="25"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1C9651AC-9749-7285-F90B-2E498D3D2C80}"/>
              </a:ext>
            </a:extLst>
          </p:cNvPr>
          <p:cNvSpPr>
            <a:spLocks noGrp="1"/>
          </p:cNvSpPr>
          <p:nvPr>
            <p:ph idx="1"/>
          </p:nvPr>
        </p:nvSpPr>
        <p:spPr>
          <a:xfrm>
            <a:off x="5221862" y="1719618"/>
            <a:ext cx="5948831" cy="4334629"/>
          </a:xfrm>
        </p:spPr>
        <p:txBody>
          <a:bodyPr anchor="ctr">
            <a:normAutofit/>
          </a:bodyPr>
          <a:lstStyle/>
          <a:p>
            <a:r>
              <a:rPr lang="it-IT" sz="2000">
                <a:solidFill>
                  <a:srgbClr val="FEFFFF"/>
                </a:solidFill>
              </a:rPr>
              <a:t>Ogni ministero istituito possiede una connotazione vocazionale: «è il Signore che suscita i ministeri nella comunità e per la comunità» (Premesse CEI al Rito di istituzione, n. 2)</a:t>
            </a:r>
          </a:p>
          <a:p>
            <a:r>
              <a:rPr lang="it-IT" sz="2000">
                <a:solidFill>
                  <a:srgbClr val="FEFFFF"/>
                </a:solidFill>
              </a:rPr>
              <a:t>Le comunità con i loro presbiteri presentano i candidati, i quali saranno istituiti dal Vescovo dopo un tempo di adeguato accompagnamento e formazione da parte di una équipe di esperti.</a:t>
            </a:r>
          </a:p>
          <a:p>
            <a:r>
              <a:rPr lang="it-IT" sz="2000">
                <a:solidFill>
                  <a:srgbClr val="FEFFFF"/>
                </a:solidFill>
              </a:rPr>
              <a:t>Il Vescovo infatti in primo luogo riconosce tale vocazione e ne valuta l’utilità per un servizio determinato all’interno della realtà ecclesiale locale; in un secondo tempo li istituisce con il rito liturgico proprio; infine, con un atto giuridico, conferisce il mandato per quel ministero specifico.</a:t>
            </a:r>
          </a:p>
        </p:txBody>
      </p:sp>
      <p:pic>
        <p:nvPicPr>
          <p:cNvPr id="4" name="Immagine 3"/>
          <p:cNvPicPr>
            <a:picLocks noChangeAspect="1"/>
          </p:cNvPicPr>
          <p:nvPr/>
        </p:nvPicPr>
        <p:blipFill>
          <a:blip r:embed="rId2"/>
          <a:stretch>
            <a:fillRect/>
          </a:stretch>
        </p:blipFill>
        <p:spPr>
          <a:xfrm>
            <a:off x="753296" y="736051"/>
            <a:ext cx="3751570" cy="2139351"/>
          </a:xfrm>
          <a:prstGeom prst="rect">
            <a:avLst/>
          </a:prstGeom>
        </p:spPr>
      </p:pic>
    </p:spTree>
    <p:extLst>
      <p:ext uri="{BB962C8B-B14F-4D97-AF65-F5344CB8AC3E}">
        <p14:creationId xmlns:p14="http://schemas.microsoft.com/office/powerpoint/2010/main" val="179695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D8D7C0D3-896F-4BBB-A220-33D724ED0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 xmlns:a16="http://schemas.microsoft.com/office/drawing/2014/main" id="{2AA3A18B-202B-4C39-BC9E-ED4D6E98D8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 xmlns:a16="http://schemas.microsoft.com/office/drawing/2014/main" id="{AC94672E-068C-4CF1-8438-22EA8E7C65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 xmlns:a16="http://schemas.microsoft.com/office/drawing/2014/main" id="{3B48638D-7038-4CAA-88F7-1E3494C4D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E2D57959-C250-A038-FD93-9756F8F0249A}"/>
              </a:ext>
            </a:extLst>
          </p:cNvPr>
          <p:cNvSpPr>
            <a:spLocks noGrp="1"/>
          </p:cNvSpPr>
          <p:nvPr>
            <p:ph type="title"/>
          </p:nvPr>
        </p:nvSpPr>
        <p:spPr>
          <a:xfrm>
            <a:off x="867564" y="1207827"/>
            <a:ext cx="4703910" cy="4203510"/>
          </a:xfrm>
        </p:spPr>
        <p:txBody>
          <a:bodyPr>
            <a:normAutofit/>
          </a:bodyPr>
          <a:lstStyle/>
          <a:p>
            <a:pPr algn="r"/>
            <a:r>
              <a:rPr lang="it-IT" sz="3600">
                <a:solidFill>
                  <a:srgbClr val="FFFFFF"/>
                </a:solidFill>
              </a:rPr>
              <a:t>Criteri di discernimento</a:t>
            </a:r>
          </a:p>
        </p:txBody>
      </p:sp>
      <p:sp>
        <p:nvSpPr>
          <p:cNvPr id="27" name="Rectangle 8">
            <a:extLst>
              <a:ext uri="{FF2B5EF4-FFF2-40B4-BE49-F238E27FC236}">
                <a16:creationId xmlns="" xmlns:a16="http://schemas.microsoft.com/office/drawing/2014/main" id="{7BA74AD2-45D9-4D21-A436-71C6744C16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9999318E-A492-0A14-FB8C-79B5625E2778}"/>
              </a:ext>
            </a:extLst>
          </p:cNvPr>
          <p:cNvSpPr>
            <a:spLocks noGrp="1"/>
          </p:cNvSpPr>
          <p:nvPr>
            <p:ph idx="1"/>
          </p:nvPr>
        </p:nvSpPr>
        <p:spPr>
          <a:xfrm>
            <a:off x="6689354" y="1692323"/>
            <a:ext cx="4704256" cy="4361924"/>
          </a:xfrm>
        </p:spPr>
        <p:txBody>
          <a:bodyPr anchor="ctr">
            <a:normAutofit/>
          </a:bodyPr>
          <a:lstStyle/>
          <a:p>
            <a:pPr marL="0" indent="0">
              <a:buNone/>
            </a:pPr>
            <a:r>
              <a:rPr lang="it-IT" sz="2400">
                <a:solidFill>
                  <a:srgbClr val="FEFFFF"/>
                </a:solidFill>
              </a:rPr>
              <a:t>«</a:t>
            </a:r>
            <a:r>
              <a:rPr lang="it-IT" sz="2400" i="1">
                <a:solidFill>
                  <a:srgbClr val="FEFFFF"/>
                </a:solidFill>
              </a:rPr>
              <a:t>Siano persone di profonda fede, formati alla Parola di Dio, umanamente maturi, attivamente partecipi alla vita della comunità cristiana, capaci di instaurare relazioni fraterne, in grado di comunicare la fede sia con l’esempio che con la parola, e riconosciuti tali dalla comunità, nelle forme e nei modi che il Vescovo riterrà opportuni</a:t>
            </a:r>
            <a:r>
              <a:rPr lang="it-IT" sz="2400">
                <a:solidFill>
                  <a:srgbClr val="FEFFFF"/>
                </a:solidFill>
              </a:rPr>
              <a:t>» </a:t>
            </a:r>
          </a:p>
          <a:p>
            <a:pPr marL="0" indent="0">
              <a:buNone/>
            </a:pPr>
            <a:r>
              <a:rPr lang="it-IT" sz="2400">
                <a:solidFill>
                  <a:srgbClr val="FEFFFF"/>
                </a:solidFill>
              </a:rPr>
              <a:t>(Nota CEI n. 4)</a:t>
            </a:r>
          </a:p>
          <a:p>
            <a:pPr marL="0" indent="0">
              <a:buNone/>
            </a:pPr>
            <a:endParaRPr lang="it-IT" sz="2400">
              <a:solidFill>
                <a:srgbClr val="FEFFFF"/>
              </a:solidFill>
            </a:endParaRPr>
          </a:p>
        </p:txBody>
      </p:sp>
    </p:spTree>
    <p:extLst>
      <p:ext uri="{BB962C8B-B14F-4D97-AF65-F5344CB8AC3E}">
        <p14:creationId xmlns:p14="http://schemas.microsoft.com/office/powerpoint/2010/main" val="110211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8D6339FB-2F1E-BBAF-4546-69AD7DF014BD}"/>
              </a:ext>
            </a:extLst>
          </p:cNvPr>
          <p:cNvSpPr>
            <a:spLocks noGrp="1"/>
          </p:cNvSpPr>
          <p:nvPr>
            <p:ph type="title"/>
          </p:nvPr>
        </p:nvSpPr>
        <p:spPr>
          <a:xfrm>
            <a:off x="1254952" y="1952238"/>
            <a:ext cx="3388419" cy="4560970"/>
          </a:xfrm>
        </p:spPr>
        <p:txBody>
          <a:bodyPr>
            <a:normAutofit/>
          </a:bodyPr>
          <a:lstStyle/>
          <a:p>
            <a:r>
              <a:rPr lang="it-IT" sz="4000" dirty="0">
                <a:solidFill>
                  <a:srgbClr val="FFFFFF"/>
                </a:solidFill>
              </a:rPr>
              <a:t>Formazione</a:t>
            </a:r>
          </a:p>
        </p:txBody>
      </p:sp>
      <p:sp>
        <p:nvSpPr>
          <p:cNvPr id="25"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563A96C7-852C-21AC-5FB3-0A8EBCC11F17}"/>
              </a:ext>
            </a:extLst>
          </p:cNvPr>
          <p:cNvSpPr>
            <a:spLocks noGrp="1"/>
          </p:cNvSpPr>
          <p:nvPr>
            <p:ph idx="1"/>
          </p:nvPr>
        </p:nvSpPr>
        <p:spPr>
          <a:xfrm>
            <a:off x="5221862" y="1719618"/>
            <a:ext cx="5948831" cy="4334629"/>
          </a:xfrm>
        </p:spPr>
        <p:txBody>
          <a:bodyPr anchor="ctr">
            <a:normAutofit/>
          </a:bodyPr>
          <a:lstStyle/>
          <a:p>
            <a:r>
              <a:rPr lang="it-IT" sz="2000">
                <a:solidFill>
                  <a:srgbClr val="FEFFFF"/>
                </a:solidFill>
              </a:rPr>
              <a:t>aiutare nel discernimento sulla idoneità intellettuale, spirituale e relazionale dei candidati;</a:t>
            </a:r>
          </a:p>
          <a:p>
            <a:r>
              <a:rPr lang="it-IT" sz="2000">
                <a:solidFill>
                  <a:srgbClr val="FEFFFF"/>
                </a:solidFill>
              </a:rPr>
              <a:t>perfezionare la formazione in vista del servizio specifico, con la pratica di attività pastorali adeguate;</a:t>
            </a:r>
          </a:p>
          <a:p>
            <a:r>
              <a:rPr lang="it-IT" sz="2000">
                <a:solidFill>
                  <a:srgbClr val="FEFFFF"/>
                </a:solidFill>
              </a:rPr>
              <a:t>consentire un aggiornamento biblico, teologico e pastorale continuo di quanti hanno già ricevuto il mandato per un ministero</a:t>
            </a:r>
          </a:p>
          <a:p>
            <a:r>
              <a:rPr lang="it-IT" sz="2000">
                <a:solidFill>
                  <a:srgbClr val="FEFFFF"/>
                </a:solidFill>
              </a:rPr>
              <a:t>per quanto concerne il tempo di formazione, si preveda almeno un anno con la guida di un’équipe diocesana, che potrà continuare la formazione nei primi tempi dell’esercizio del ministero.</a:t>
            </a:r>
          </a:p>
        </p:txBody>
      </p:sp>
      <p:pic>
        <p:nvPicPr>
          <p:cNvPr id="4" name="Immagine 3"/>
          <p:cNvPicPr>
            <a:picLocks noChangeAspect="1"/>
          </p:cNvPicPr>
          <p:nvPr/>
        </p:nvPicPr>
        <p:blipFill>
          <a:blip r:embed="rId2"/>
          <a:stretch>
            <a:fillRect/>
          </a:stretch>
        </p:blipFill>
        <p:spPr>
          <a:xfrm>
            <a:off x="894291" y="736051"/>
            <a:ext cx="3429000" cy="2286000"/>
          </a:xfrm>
          <a:prstGeom prst="rect">
            <a:avLst/>
          </a:prstGeom>
        </p:spPr>
      </p:pic>
    </p:spTree>
    <p:extLst>
      <p:ext uri="{BB962C8B-B14F-4D97-AF65-F5344CB8AC3E}">
        <p14:creationId xmlns:p14="http://schemas.microsoft.com/office/powerpoint/2010/main" val="285401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5BADE05D-11E7-B278-82A8-79EDC85FE660}"/>
              </a:ext>
            </a:extLst>
          </p:cNvPr>
          <p:cNvSpPr>
            <a:spLocks noGrp="1"/>
          </p:cNvSpPr>
          <p:nvPr>
            <p:ph type="title"/>
          </p:nvPr>
        </p:nvSpPr>
        <p:spPr>
          <a:xfrm>
            <a:off x="934872" y="982272"/>
            <a:ext cx="3388419" cy="4560970"/>
          </a:xfrm>
        </p:spPr>
        <p:txBody>
          <a:bodyPr>
            <a:normAutofit/>
          </a:bodyPr>
          <a:lstStyle/>
          <a:p>
            <a:r>
              <a:rPr lang="it-IT" sz="4000">
                <a:solidFill>
                  <a:srgbClr val="FFFFFF"/>
                </a:solidFill>
              </a:rPr>
              <a:t>Il mandato</a:t>
            </a:r>
          </a:p>
        </p:txBody>
      </p:sp>
      <p:sp>
        <p:nvSpPr>
          <p:cNvPr id="25"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727334FA-FCA1-A41C-4A84-3989E77FE5CB}"/>
              </a:ext>
            </a:extLst>
          </p:cNvPr>
          <p:cNvSpPr>
            <a:spLocks noGrp="1"/>
          </p:cNvSpPr>
          <p:nvPr>
            <p:ph idx="1"/>
          </p:nvPr>
        </p:nvSpPr>
        <p:spPr>
          <a:xfrm>
            <a:off x="5221862" y="1719618"/>
            <a:ext cx="5948831" cy="4334629"/>
          </a:xfrm>
        </p:spPr>
        <p:txBody>
          <a:bodyPr anchor="ctr">
            <a:normAutofit/>
          </a:bodyPr>
          <a:lstStyle/>
          <a:p>
            <a:pPr marL="0" indent="0">
              <a:buNone/>
            </a:pPr>
            <a:r>
              <a:rPr lang="it-IT" sz="2400">
                <a:solidFill>
                  <a:srgbClr val="FEFFFF"/>
                </a:solidFill>
              </a:rPr>
              <a:t>«</a:t>
            </a:r>
            <a:r>
              <a:rPr lang="it-IT" sz="2400" i="1">
                <a:solidFill>
                  <a:srgbClr val="FEFFFF"/>
                </a:solidFill>
              </a:rPr>
              <a:t>Il mandato per l’esercizio concreto del ministero viene conferito per un primo periodo di cinque anni, seguito da una verifica compiuta dal Vescovo insieme con un’équipe preposta a questo. Alla luce di tale verifica si potrà rinnovare il mandato per l’esercizio del ministero, tenendo conto del cambiamento delle condizioni di vita del ministro istituito e delle esigenze ecclesiali in continuo mutamento</a:t>
            </a:r>
            <a:r>
              <a:rPr lang="it-IT" sz="2400">
                <a:solidFill>
                  <a:srgbClr val="FEFFFF"/>
                </a:solidFill>
              </a:rPr>
              <a:t>». </a:t>
            </a:r>
          </a:p>
          <a:p>
            <a:pPr marL="0" indent="0">
              <a:buNone/>
            </a:pPr>
            <a:r>
              <a:rPr lang="it-IT" sz="2400">
                <a:solidFill>
                  <a:srgbClr val="FEFFFF"/>
                </a:solidFill>
              </a:rPr>
              <a:t>(Nota CEI n. 5)</a:t>
            </a:r>
          </a:p>
        </p:txBody>
      </p:sp>
    </p:spTree>
    <p:extLst>
      <p:ext uri="{BB962C8B-B14F-4D97-AF65-F5344CB8AC3E}">
        <p14:creationId xmlns:p14="http://schemas.microsoft.com/office/powerpoint/2010/main" val="249007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E856D0B-8DDF-9A6E-2307-75DDEB65BC25}"/>
              </a:ext>
            </a:extLst>
          </p:cNvPr>
          <p:cNvSpPr>
            <a:spLocks noGrp="1"/>
          </p:cNvSpPr>
          <p:nvPr>
            <p:ph type="title"/>
          </p:nvPr>
        </p:nvSpPr>
        <p:spPr>
          <a:xfrm>
            <a:off x="546267" y="1532649"/>
            <a:ext cx="3667039" cy="5506358"/>
          </a:xfrm>
        </p:spPr>
        <p:txBody>
          <a:bodyPr>
            <a:normAutofit/>
          </a:bodyPr>
          <a:lstStyle/>
          <a:p>
            <a:r>
              <a:rPr lang="it-IT" sz="4000" dirty="0" smtClean="0"/>
              <a:t>Un po’ di storia…</a:t>
            </a:r>
            <a:endParaRPr lang="it-IT" sz="4000" dirty="0"/>
          </a:p>
        </p:txBody>
      </p:sp>
      <p:sp>
        <p:nvSpPr>
          <p:cNvPr id="16" name="Rectangle 15">
            <a:extLst>
              <a:ext uri="{FF2B5EF4-FFF2-40B4-BE49-F238E27FC236}">
                <a16:creationId xmlns=""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a:extLst>
              <a:ext uri="{FF2B5EF4-FFF2-40B4-BE49-F238E27FC236}">
                <a16:creationId xmlns=""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A84DC712-C630-0238-BE2E-231B3B5EC6B3}"/>
              </a:ext>
            </a:extLst>
          </p:cNvPr>
          <p:cNvGraphicFramePr>
            <a:graphicFrameLocks noGrp="1"/>
          </p:cNvGraphicFramePr>
          <p:nvPr>
            <p:ph idx="1"/>
            <p:extLst>
              <p:ext uri="{D42A27DB-BD31-4B8C-83A1-F6EECF244321}">
                <p14:modId xmlns:p14="http://schemas.microsoft.com/office/powerpoint/2010/main" val="509365672"/>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rotWithShape="1">
          <a:blip r:embed="rId7"/>
          <a:srcRect r="-49388"/>
          <a:stretch/>
        </p:blipFill>
        <p:spPr>
          <a:xfrm>
            <a:off x="0" y="0"/>
            <a:ext cx="6950069" cy="3040655"/>
          </a:xfrm>
          <a:prstGeom prst="rect">
            <a:avLst/>
          </a:prstGeom>
        </p:spPr>
      </p:pic>
    </p:spTree>
    <p:extLst>
      <p:ext uri="{BB962C8B-B14F-4D97-AF65-F5344CB8AC3E}">
        <p14:creationId xmlns:p14="http://schemas.microsoft.com/office/powerpoint/2010/main" val="78095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ED401E8E-4A93-4548-ACA5-89C2DB1BD0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56BEBC6-FD86-4AE0-9F81-AE62D157EB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 xmlns:a16="http://schemas.microsoft.com/office/drawing/2014/main" id="{BF74AC2C-CACD-4E1A-8041-3F7043EEA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 xmlns:a16="http://schemas.microsoft.com/office/drawing/2014/main" id="{CDB61CBA-11D3-4E24-8DB3-38A5EFA935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 xmlns:a16="http://schemas.microsoft.com/office/drawing/2014/main" id="{09F092C7-BD3D-4C76-A8B7-D0C6049E7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524992A8-BBFF-2616-280C-7C986E023AA1}"/>
              </a:ext>
            </a:extLst>
          </p:cNvPr>
          <p:cNvSpPr>
            <a:spLocks noGrp="1"/>
          </p:cNvSpPr>
          <p:nvPr>
            <p:ph type="title"/>
          </p:nvPr>
        </p:nvSpPr>
        <p:spPr>
          <a:xfrm>
            <a:off x="958506" y="4309238"/>
            <a:ext cx="7455339" cy="1212102"/>
          </a:xfrm>
        </p:spPr>
        <p:txBody>
          <a:bodyPr>
            <a:normAutofit/>
          </a:bodyPr>
          <a:lstStyle/>
          <a:p>
            <a:r>
              <a:rPr lang="it-IT" sz="4000">
                <a:solidFill>
                  <a:srgbClr val="FFFFFF"/>
                </a:solidFill>
              </a:rPr>
              <a:t>Per la missione</a:t>
            </a:r>
          </a:p>
        </p:txBody>
      </p:sp>
      <p:sp>
        <p:nvSpPr>
          <p:cNvPr id="3" name="Segnaposto contenuto 2">
            <a:extLst>
              <a:ext uri="{FF2B5EF4-FFF2-40B4-BE49-F238E27FC236}">
                <a16:creationId xmlns="" xmlns:a16="http://schemas.microsoft.com/office/drawing/2014/main" id="{BF5178D5-A2DB-E174-D727-3692737D4343}"/>
              </a:ext>
            </a:extLst>
          </p:cNvPr>
          <p:cNvSpPr>
            <a:spLocks noGrp="1"/>
          </p:cNvSpPr>
          <p:nvPr>
            <p:ph idx="1"/>
          </p:nvPr>
        </p:nvSpPr>
        <p:spPr>
          <a:xfrm>
            <a:off x="958506" y="725535"/>
            <a:ext cx="7912539" cy="2944936"/>
          </a:xfrm>
        </p:spPr>
        <p:txBody>
          <a:bodyPr anchor="ctr">
            <a:normAutofit/>
          </a:bodyPr>
          <a:lstStyle/>
          <a:p>
            <a:pPr marL="0" indent="0">
              <a:buNone/>
            </a:pPr>
            <a:r>
              <a:rPr lang="it-IT" sz="1900" b="1" i="1" dirty="0" err="1">
                <a:solidFill>
                  <a:srgbClr val="FFFFFF"/>
                </a:solidFill>
              </a:rPr>
              <a:t>Antiquum</a:t>
            </a:r>
            <a:r>
              <a:rPr lang="it-IT" sz="1900" b="1" i="1" dirty="0">
                <a:solidFill>
                  <a:srgbClr val="FFFFFF"/>
                </a:solidFill>
              </a:rPr>
              <a:t> </a:t>
            </a:r>
            <a:r>
              <a:rPr lang="it-IT" sz="1900" b="1" i="1" dirty="0" err="1">
                <a:solidFill>
                  <a:srgbClr val="FFFFFF"/>
                </a:solidFill>
              </a:rPr>
              <a:t>ministerium</a:t>
            </a:r>
            <a:r>
              <a:rPr lang="it-IT" sz="1900" b="1" i="1" dirty="0">
                <a:solidFill>
                  <a:srgbClr val="FFFFFF"/>
                </a:solidFill>
              </a:rPr>
              <a:t> </a:t>
            </a:r>
            <a:r>
              <a:rPr lang="it-IT" sz="1900" dirty="0">
                <a:solidFill>
                  <a:srgbClr val="FFFFFF"/>
                </a:solidFill>
              </a:rPr>
              <a:t>n. 7: «Lo stesso invito pressante ritornò nell’Esortazione apostolica </a:t>
            </a:r>
            <a:r>
              <a:rPr lang="it-IT" sz="1900" i="1" dirty="0" err="1">
                <a:solidFill>
                  <a:srgbClr val="FFFFFF"/>
                </a:solidFill>
              </a:rPr>
              <a:t>Evangelii</a:t>
            </a:r>
            <a:r>
              <a:rPr lang="it-IT" sz="1900" i="1" dirty="0">
                <a:solidFill>
                  <a:srgbClr val="FFFFFF"/>
                </a:solidFill>
              </a:rPr>
              <a:t> </a:t>
            </a:r>
            <a:r>
              <a:rPr lang="it-IT" sz="1900" i="1" dirty="0" err="1">
                <a:solidFill>
                  <a:srgbClr val="FFFFFF"/>
                </a:solidFill>
              </a:rPr>
              <a:t>nuntiandi</a:t>
            </a:r>
            <a:r>
              <a:rPr lang="it-IT" sz="1900" i="1" dirty="0">
                <a:solidFill>
                  <a:srgbClr val="FFFFFF"/>
                </a:solidFill>
              </a:rPr>
              <a:t> </a:t>
            </a:r>
            <a:r>
              <a:rPr lang="it-IT" sz="1900" dirty="0">
                <a:solidFill>
                  <a:srgbClr val="FFFFFF"/>
                </a:solidFill>
              </a:rPr>
              <a:t>quando, chiedendo di saper leggere le esigenze attuali della comunità cristiana in fedele continuità con le origini, esortava a trovare nuove forme ministeriali per una rinnovata pastorale: «Tali ministeri, nuovi in apparenza ma molto legati ad esperienze vissute dalla Chiesa nel corso della sua esistenza, - per esempio quelli di Catechista… sono preziosi per la «</a:t>
            </a:r>
            <a:r>
              <a:rPr lang="it-IT" sz="1900" i="1" dirty="0" err="1">
                <a:solidFill>
                  <a:srgbClr val="FFFFFF"/>
                </a:solidFill>
              </a:rPr>
              <a:t>plantatio</a:t>
            </a:r>
            <a:r>
              <a:rPr lang="it-IT" sz="1900" dirty="0">
                <a:solidFill>
                  <a:srgbClr val="FFFFFF"/>
                </a:solidFill>
              </a:rPr>
              <a:t>», la vita e la crescita della Chiesa e per una capacità di irradiazione intorno a se stessa e verso coloro che sono lontani» </a:t>
            </a:r>
          </a:p>
          <a:p>
            <a:pPr marL="0" indent="0">
              <a:buNone/>
            </a:pPr>
            <a:r>
              <a:rPr lang="it-IT" sz="1900" dirty="0">
                <a:solidFill>
                  <a:srgbClr val="FFFFFF"/>
                </a:solidFill>
              </a:rPr>
              <a:t>(San Paolo VI, </a:t>
            </a:r>
            <a:r>
              <a:rPr lang="it-IT" sz="1900" dirty="0" err="1">
                <a:solidFill>
                  <a:srgbClr val="FFFFFF"/>
                </a:solidFill>
              </a:rPr>
              <a:t>Esort</a:t>
            </a:r>
            <a:r>
              <a:rPr lang="it-IT" sz="1900" dirty="0">
                <a:solidFill>
                  <a:srgbClr val="FFFFFF"/>
                </a:solidFill>
              </a:rPr>
              <a:t>. Ap. </a:t>
            </a:r>
            <a:r>
              <a:rPr lang="it-IT" sz="1900" i="1" dirty="0" err="1">
                <a:solidFill>
                  <a:srgbClr val="FFFFFF"/>
                </a:solidFill>
              </a:rPr>
              <a:t>Evangelii</a:t>
            </a:r>
            <a:r>
              <a:rPr lang="it-IT" sz="1900" i="1" dirty="0">
                <a:solidFill>
                  <a:srgbClr val="FFFFFF"/>
                </a:solidFill>
              </a:rPr>
              <a:t> </a:t>
            </a:r>
            <a:r>
              <a:rPr lang="it-IT" sz="1900" i="1" dirty="0" err="1">
                <a:solidFill>
                  <a:srgbClr val="FFFFFF"/>
                </a:solidFill>
              </a:rPr>
              <a:t>nuntiandi</a:t>
            </a:r>
            <a:r>
              <a:rPr lang="it-IT" sz="1900" dirty="0">
                <a:solidFill>
                  <a:srgbClr val="FFFFFF"/>
                </a:solidFill>
              </a:rPr>
              <a:t>, 73)</a:t>
            </a:r>
          </a:p>
          <a:p>
            <a:endParaRPr lang="it-IT" sz="1900" dirty="0">
              <a:solidFill>
                <a:srgbClr val="FFFFFF"/>
              </a:solidFill>
            </a:endParaRPr>
          </a:p>
        </p:txBody>
      </p:sp>
      <p:sp>
        <p:nvSpPr>
          <p:cNvPr id="18" name="Rectangle 8">
            <a:extLst>
              <a:ext uri="{FF2B5EF4-FFF2-40B4-BE49-F238E27FC236}">
                <a16:creationId xmlns="" xmlns:a16="http://schemas.microsoft.com/office/drawing/2014/main" id="{93D3D714-C49E-476F-B7F2-000D74BA13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Immagine 3"/>
          <p:cNvPicPr>
            <a:picLocks noChangeAspect="1"/>
          </p:cNvPicPr>
          <p:nvPr/>
        </p:nvPicPr>
        <p:blipFill>
          <a:blip r:embed="rId2"/>
          <a:stretch>
            <a:fillRect/>
          </a:stretch>
        </p:blipFill>
        <p:spPr>
          <a:xfrm>
            <a:off x="6926060" y="2829663"/>
            <a:ext cx="5259844" cy="3008631"/>
          </a:xfrm>
          <a:prstGeom prst="rect">
            <a:avLst/>
          </a:prstGeom>
        </p:spPr>
      </p:pic>
    </p:spTree>
    <p:extLst>
      <p:ext uri="{BB962C8B-B14F-4D97-AF65-F5344CB8AC3E}">
        <p14:creationId xmlns:p14="http://schemas.microsoft.com/office/powerpoint/2010/main" val="206857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E856D0B-8DDF-9A6E-2307-75DDEB65BC25}"/>
              </a:ext>
            </a:extLst>
          </p:cNvPr>
          <p:cNvSpPr>
            <a:spLocks noGrp="1"/>
          </p:cNvSpPr>
          <p:nvPr>
            <p:ph type="title"/>
          </p:nvPr>
        </p:nvSpPr>
        <p:spPr>
          <a:xfrm>
            <a:off x="686402" y="1036890"/>
            <a:ext cx="3667039" cy="5506358"/>
          </a:xfrm>
        </p:spPr>
        <p:txBody>
          <a:bodyPr>
            <a:normAutofit/>
          </a:bodyPr>
          <a:lstStyle/>
          <a:p>
            <a:r>
              <a:rPr lang="it-IT" sz="4000" dirty="0" smtClean="0"/>
              <a:t>Un po’ di storia…</a:t>
            </a:r>
            <a:endParaRPr lang="it-IT" sz="4000" dirty="0"/>
          </a:p>
        </p:txBody>
      </p:sp>
      <p:sp>
        <p:nvSpPr>
          <p:cNvPr id="16" name="Rectangle 15">
            <a:extLst>
              <a:ext uri="{FF2B5EF4-FFF2-40B4-BE49-F238E27FC236}">
                <a16:creationId xmlns=""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0">
            <a:extLst>
              <a:ext uri="{FF2B5EF4-FFF2-40B4-BE49-F238E27FC236}">
                <a16:creationId xmlns=""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 xmlns:a16="http://schemas.microsoft.com/office/drawing/2014/main" id="{A84DC712-C630-0238-BE2E-231B3B5EC6B3}"/>
              </a:ext>
            </a:extLst>
          </p:cNvPr>
          <p:cNvGraphicFramePr>
            <a:graphicFrameLocks noGrp="1"/>
          </p:cNvGraphicFramePr>
          <p:nvPr>
            <p:ph idx="1"/>
            <p:extLst>
              <p:ext uri="{D42A27DB-BD31-4B8C-83A1-F6EECF244321}">
                <p14:modId xmlns:p14="http://schemas.microsoft.com/office/powerpoint/2010/main" val="162943488"/>
              </p:ext>
            </p:extLst>
          </p:nvPr>
        </p:nvGraphicFramePr>
        <p:xfrm>
          <a:off x="5283708"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2"/>
          <p:cNvPicPr>
            <a:picLocks noChangeAspect="1"/>
          </p:cNvPicPr>
          <p:nvPr/>
        </p:nvPicPr>
        <p:blipFill>
          <a:blip r:embed="rId7"/>
          <a:stretch>
            <a:fillRect/>
          </a:stretch>
        </p:blipFill>
        <p:spPr>
          <a:xfrm>
            <a:off x="0" y="0"/>
            <a:ext cx="6950042" cy="3042168"/>
          </a:xfrm>
          <a:prstGeom prst="rect">
            <a:avLst/>
          </a:prstGeom>
        </p:spPr>
      </p:pic>
    </p:spTree>
    <p:extLst>
      <p:ext uri="{BB962C8B-B14F-4D97-AF65-F5344CB8AC3E}">
        <p14:creationId xmlns:p14="http://schemas.microsoft.com/office/powerpoint/2010/main" val="171731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 xmlns:a16="http://schemas.microsoft.com/office/drawing/2014/main" id="{911A6C77-6109-4F77-975B-C375615A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 xmlns:a16="http://schemas.microsoft.com/office/drawing/2014/main" id="{CB343D17-9934-455E-B326-2F39206BA44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09710" y="635715"/>
            <a:ext cx="11142208" cy="2482136"/>
            <a:chOff x="409710" y="635715"/>
            <a:chExt cx="11142208" cy="2482136"/>
          </a:xfrm>
        </p:grpSpPr>
        <p:sp>
          <p:nvSpPr>
            <p:cNvPr id="65" name="Freeform 44">
              <a:extLst>
                <a:ext uri="{FF2B5EF4-FFF2-40B4-BE49-F238E27FC236}">
                  <a16:creationId xmlns="" xmlns:a16="http://schemas.microsoft.com/office/drawing/2014/main" id="{A8AA2B63-BFCD-40D0-B2D0-CB714D70E2E4}"/>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 xmlns:a16="http://schemas.microsoft.com/office/drawing/2014/main" id="{80834EBB-06EA-4C69-AF7A-D5A4E69D8A8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 xmlns:a16="http://schemas.microsoft.com/office/drawing/2014/main" id="{2D314EC1-63E0-43B5-9CD5-F25593B2CA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 xmlns:a16="http://schemas.microsoft.com/office/drawing/2014/main" id="{9577EB7D-16A7-4E05-9105-431E729665F5}"/>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 xmlns:a16="http://schemas.microsoft.com/office/drawing/2014/main" id="{EC1741C3-592F-47B5-93A0-66FC0BB97E4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olo 1">
            <a:extLst>
              <a:ext uri="{FF2B5EF4-FFF2-40B4-BE49-F238E27FC236}">
                <a16:creationId xmlns="" xmlns:a16="http://schemas.microsoft.com/office/drawing/2014/main" id="{9EBC32F2-C2FA-1684-9806-A71AF9F3EA06}"/>
              </a:ext>
            </a:extLst>
          </p:cNvPr>
          <p:cNvSpPr>
            <a:spLocks noGrp="1"/>
          </p:cNvSpPr>
          <p:nvPr>
            <p:ph type="title"/>
          </p:nvPr>
        </p:nvSpPr>
        <p:spPr>
          <a:xfrm>
            <a:off x="1047280" y="759805"/>
            <a:ext cx="10306520" cy="1325563"/>
          </a:xfrm>
        </p:spPr>
        <p:txBody>
          <a:bodyPr>
            <a:normAutofit/>
          </a:bodyPr>
          <a:lstStyle/>
          <a:p>
            <a:r>
              <a:rPr lang="it-IT" sz="4000">
                <a:solidFill>
                  <a:srgbClr val="FFFFFF"/>
                </a:solidFill>
              </a:rPr>
              <a:t>Oggi</a:t>
            </a:r>
          </a:p>
        </p:txBody>
      </p:sp>
      <p:pic>
        <p:nvPicPr>
          <p:cNvPr id="13" name="Picture 12">
            <a:extLst>
              <a:ext uri="{FF2B5EF4-FFF2-40B4-BE49-F238E27FC236}">
                <a16:creationId xmlns="" xmlns:a16="http://schemas.microsoft.com/office/drawing/2014/main" id="{51138675-6B72-5987-2AC7-0C3FAA1CC6E3}"/>
              </a:ext>
            </a:extLst>
          </p:cNvPr>
          <p:cNvPicPr>
            <a:picLocks noChangeAspect="1"/>
          </p:cNvPicPr>
          <p:nvPr/>
        </p:nvPicPr>
        <p:blipFill rotWithShape="1">
          <a:blip r:embed="rId2"/>
          <a:srcRect l="32442" r="1" b="1"/>
          <a:stretch/>
        </p:blipFill>
        <p:spPr>
          <a:xfrm>
            <a:off x="1424902" y="2492376"/>
            <a:ext cx="3209779" cy="3563372"/>
          </a:xfrm>
          <a:prstGeom prst="rect">
            <a:avLst/>
          </a:prstGeom>
        </p:spPr>
      </p:pic>
      <p:graphicFrame>
        <p:nvGraphicFramePr>
          <p:cNvPr id="12" name="Segnaposto contenuto 2">
            <a:extLst>
              <a:ext uri="{FF2B5EF4-FFF2-40B4-BE49-F238E27FC236}">
                <a16:creationId xmlns="" xmlns:a16="http://schemas.microsoft.com/office/drawing/2014/main" id="{9D786A77-DB8A-4465-581C-8B4463780E46}"/>
              </a:ext>
            </a:extLst>
          </p:cNvPr>
          <p:cNvGraphicFramePr>
            <a:graphicFrameLocks noGrp="1"/>
          </p:cNvGraphicFramePr>
          <p:nvPr>
            <p:ph idx="1"/>
            <p:extLst>
              <p:ext uri="{D42A27DB-BD31-4B8C-83A1-F6EECF244321}">
                <p14:modId xmlns:p14="http://schemas.microsoft.com/office/powerpoint/2010/main" val="1045367764"/>
              </p:ext>
            </p:extLst>
          </p:nvPr>
        </p:nvGraphicFramePr>
        <p:xfrm>
          <a:off x="5295569" y="2494450"/>
          <a:ext cx="5471529"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38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D8D7C0D3-896F-4BBB-A220-33D724ED0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 xmlns:a16="http://schemas.microsoft.com/office/drawing/2014/main" id="{2AA3A18B-202B-4C39-BC9E-ED4D6E98D8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 xmlns:a16="http://schemas.microsoft.com/office/drawing/2014/main" id="{AC94672E-068C-4CF1-8438-22EA8E7C65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 xmlns:a16="http://schemas.microsoft.com/office/drawing/2014/main" id="{3B48638D-7038-4CAA-88F7-1E3494C4D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376615C5-4F7C-D311-1900-28C84A30C513}"/>
              </a:ext>
            </a:extLst>
          </p:cNvPr>
          <p:cNvSpPr>
            <a:spLocks noGrp="1"/>
          </p:cNvSpPr>
          <p:nvPr>
            <p:ph type="title"/>
          </p:nvPr>
        </p:nvSpPr>
        <p:spPr>
          <a:xfrm>
            <a:off x="2809300" y="1207827"/>
            <a:ext cx="2762173" cy="4203510"/>
          </a:xfrm>
        </p:spPr>
        <p:txBody>
          <a:bodyPr>
            <a:normAutofit/>
          </a:bodyPr>
          <a:lstStyle/>
          <a:p>
            <a:pPr algn="r"/>
            <a:r>
              <a:rPr lang="it-IT" sz="3600" dirty="0">
                <a:solidFill>
                  <a:srgbClr val="FFFFFF"/>
                </a:solidFill>
              </a:rPr>
              <a:t>Un passo indietro… chi è il catechista oggi in Italia?</a:t>
            </a:r>
          </a:p>
        </p:txBody>
      </p:sp>
      <p:sp>
        <p:nvSpPr>
          <p:cNvPr id="29" name="Rectangle 8">
            <a:extLst>
              <a:ext uri="{FF2B5EF4-FFF2-40B4-BE49-F238E27FC236}">
                <a16:creationId xmlns="" xmlns:a16="http://schemas.microsoft.com/office/drawing/2014/main" id="{7BA74AD2-45D9-4D21-A436-71C6744C16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Segnaposto contenuto 2">
            <a:extLst>
              <a:ext uri="{FF2B5EF4-FFF2-40B4-BE49-F238E27FC236}">
                <a16:creationId xmlns="" xmlns:a16="http://schemas.microsoft.com/office/drawing/2014/main" id="{CEB4A13C-5F1E-4660-F671-A24478577E65}"/>
              </a:ext>
            </a:extLst>
          </p:cNvPr>
          <p:cNvSpPr>
            <a:spLocks noGrp="1"/>
          </p:cNvSpPr>
          <p:nvPr>
            <p:ph idx="1"/>
          </p:nvPr>
        </p:nvSpPr>
        <p:spPr>
          <a:xfrm>
            <a:off x="6689354" y="1692323"/>
            <a:ext cx="4704256" cy="4361924"/>
          </a:xfrm>
        </p:spPr>
        <p:txBody>
          <a:bodyPr anchor="ctr">
            <a:normAutofit/>
          </a:bodyPr>
          <a:lstStyle/>
          <a:p>
            <a:pPr indent="0">
              <a:buNone/>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ISTITUTO DI CATECHETICA DELL’UPS, </a:t>
            </a:r>
            <a:r>
              <a:rPr lang="it-IT" sz="1900" i="1"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Catechisti oggi in Italia. Indagine “Mixed Mode” a 50 anni dal “Documento Base”</a:t>
            </a: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 LAS, Roma 2021</a:t>
            </a:r>
          </a:p>
          <a:p>
            <a:pPr marL="342900" lvl="0" indent="-342900">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Tra i 100.00 e i 150.000</a:t>
            </a:r>
          </a:p>
          <a:p>
            <a:pPr marL="342900" lvl="0" indent="-342900">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La maggior parte donne: madri, nonne, volontarie, insegnanti</a:t>
            </a:r>
          </a:p>
          <a:p>
            <a:pPr marL="342900" lvl="0" indent="-342900">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Si stanno formando in equipe, ma spesso lavorano soli</a:t>
            </a:r>
          </a:p>
          <a:p>
            <a:pPr marL="342900" lvl="0" indent="-342900">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Concentrazione intorno all’IC: 7-14 anni</a:t>
            </a:r>
          </a:p>
          <a:p>
            <a:pPr marL="342900" lvl="0" indent="-342900">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Pochissimi fanno catechesi con i genitori: soprattutto sacerdoti o religiosi</a:t>
            </a:r>
          </a:p>
          <a:p>
            <a:pPr marL="342900" lvl="0" indent="-342900">
              <a:spcAft>
                <a:spcPts val="800"/>
              </a:spcAft>
              <a:buFont typeface="Symbol" pitchFamily="2" charset="2"/>
              <a:buChar char=""/>
            </a:pPr>
            <a:r>
              <a:rPr lang="it-IT" sz="19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Età media in aumento</a:t>
            </a:r>
          </a:p>
        </p:txBody>
      </p:sp>
      <p:pic>
        <p:nvPicPr>
          <p:cNvPr id="3" name="Immagine 2"/>
          <p:cNvPicPr>
            <a:picLocks noChangeAspect="1"/>
          </p:cNvPicPr>
          <p:nvPr/>
        </p:nvPicPr>
        <p:blipFill>
          <a:blip r:embed="rId2"/>
          <a:stretch>
            <a:fillRect/>
          </a:stretch>
        </p:blipFill>
        <p:spPr>
          <a:xfrm>
            <a:off x="-13491" y="1065202"/>
            <a:ext cx="2905776" cy="4097144"/>
          </a:xfrm>
          <a:prstGeom prst="rect">
            <a:avLst/>
          </a:prstGeom>
        </p:spPr>
      </p:pic>
    </p:spTree>
    <p:extLst>
      <p:ext uri="{BB962C8B-B14F-4D97-AF65-F5344CB8AC3E}">
        <p14:creationId xmlns:p14="http://schemas.microsoft.com/office/powerpoint/2010/main" val="167350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A44CB4EE-83AD-4C56-872E-1E3F03E70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255E12D-D5B1-4FC4-8749-1071889607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8" name="Freeform 7">
            <a:extLst>
              <a:ext uri="{FF2B5EF4-FFF2-40B4-BE49-F238E27FC236}">
                <a16:creationId xmlns="" xmlns:a16="http://schemas.microsoft.com/office/drawing/2014/main" id="{9B20A794-0515-443F-9764-44A6569EC3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Una mano di due adulti e un bambino l’una sopra l’altra">
            <a:extLst>
              <a:ext uri="{FF2B5EF4-FFF2-40B4-BE49-F238E27FC236}">
                <a16:creationId xmlns="" xmlns:a16="http://schemas.microsoft.com/office/drawing/2014/main" id="{71E6BB9E-AB1F-FCF1-CEBE-D83E0857B422}"/>
              </a:ext>
            </a:extLst>
          </p:cNvPr>
          <p:cNvPicPr>
            <a:picLocks noChangeAspect="1"/>
          </p:cNvPicPr>
          <p:nvPr/>
        </p:nvPicPr>
        <p:blipFill rotWithShape="1">
          <a:blip r:embed="rId2"/>
          <a:srcRect l="28623" r="21000"/>
          <a:stretch/>
        </p:blipFill>
        <p:spPr>
          <a:xfrm>
            <a:off x="1" y="1"/>
            <a:ext cx="4634682" cy="6141008"/>
          </a:xfrm>
          <a:prstGeom prst="rect">
            <a:avLst/>
          </a:prstGeom>
        </p:spPr>
      </p:pic>
      <p:sp>
        <p:nvSpPr>
          <p:cNvPr id="20" name="Rectangle 8">
            <a:extLst>
              <a:ext uri="{FF2B5EF4-FFF2-40B4-BE49-F238E27FC236}">
                <a16:creationId xmlns="" xmlns:a16="http://schemas.microsoft.com/office/drawing/2014/main" id="{A9CE15CA-2228-4197-93B9-E41A1DC42D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00EAC7E2-7B7A-89B2-1E01-B6AB94475A79}"/>
              </a:ext>
            </a:extLst>
          </p:cNvPr>
          <p:cNvSpPr>
            <a:spLocks noGrp="1"/>
          </p:cNvSpPr>
          <p:nvPr>
            <p:ph type="title"/>
          </p:nvPr>
        </p:nvSpPr>
        <p:spPr>
          <a:xfrm>
            <a:off x="5552841" y="643465"/>
            <a:ext cx="5840770" cy="1779626"/>
          </a:xfrm>
        </p:spPr>
        <p:txBody>
          <a:bodyPr>
            <a:normAutofit/>
          </a:bodyPr>
          <a:lstStyle/>
          <a:p>
            <a:r>
              <a:rPr lang="it-IT" sz="4000">
                <a:solidFill>
                  <a:srgbClr val="FFFFFF"/>
                </a:solidFill>
              </a:rPr>
              <a:t>Quattro riduzioni sulla catechesi e sui catechisti</a:t>
            </a:r>
          </a:p>
        </p:txBody>
      </p:sp>
      <p:sp>
        <p:nvSpPr>
          <p:cNvPr id="3" name="Segnaposto contenuto 2">
            <a:extLst>
              <a:ext uri="{FF2B5EF4-FFF2-40B4-BE49-F238E27FC236}">
                <a16:creationId xmlns="" xmlns:a16="http://schemas.microsoft.com/office/drawing/2014/main" id="{AF5B3932-6420-683D-307E-B843A2CEFFF2}"/>
              </a:ext>
            </a:extLst>
          </p:cNvPr>
          <p:cNvSpPr>
            <a:spLocks noGrp="1"/>
          </p:cNvSpPr>
          <p:nvPr>
            <p:ph idx="1"/>
          </p:nvPr>
        </p:nvSpPr>
        <p:spPr>
          <a:xfrm>
            <a:off x="5552840" y="2518012"/>
            <a:ext cx="5840770" cy="3622997"/>
          </a:xfrm>
        </p:spPr>
        <p:txBody>
          <a:bodyPr anchor="t">
            <a:normAutofit/>
          </a:bodyPr>
          <a:lstStyle/>
          <a:p>
            <a:pPr marL="342900" lvl="0" indent="-342900">
              <a:buFont typeface="+mj-lt"/>
              <a:buAutoNum type="arabicPeriod"/>
            </a:pPr>
            <a:r>
              <a:rPr lang="it-IT" sz="2400" b="1">
                <a:solidFill>
                  <a:srgbClr val="FEFFFF"/>
                </a:solidFill>
                <a:effectLst/>
                <a:latin typeface="Calibri" panose="020F0502020204030204" pitchFamily="34" charset="0"/>
                <a:ea typeface="Calibri" panose="020F0502020204030204" pitchFamily="34" charset="0"/>
                <a:cs typeface="Calibri" panose="020F0502020204030204" pitchFamily="34" charset="0"/>
              </a:rPr>
              <a:t>La catechesi è per i bambini anzitutto </a:t>
            </a:r>
            <a:r>
              <a:rPr lang="it-IT" sz="2400">
                <a:solidFill>
                  <a:srgbClr val="FEFFFF"/>
                </a:solidFill>
                <a:effectLst/>
                <a:latin typeface="Calibri" panose="020F0502020204030204" pitchFamily="34" charset="0"/>
                <a:ea typeface="Calibri" panose="020F0502020204030204" pitchFamily="34" charset="0"/>
                <a:cs typeface="Calibri" panose="020F0502020204030204" pitchFamily="34" charset="0"/>
              </a:rPr>
              <a:t>(catechisti dei bambini)</a:t>
            </a:r>
          </a:p>
          <a:p>
            <a:pPr marL="342900" lvl="0" indent="-342900">
              <a:buFont typeface="+mj-lt"/>
              <a:buAutoNum type="arabicPeriod"/>
            </a:pPr>
            <a:r>
              <a:rPr lang="it-IT" sz="2400" b="1">
                <a:solidFill>
                  <a:srgbClr val="FEFFFF"/>
                </a:solidFill>
                <a:effectLst/>
                <a:latin typeface="Calibri" panose="020F0502020204030204" pitchFamily="34" charset="0"/>
                <a:ea typeface="Calibri" panose="020F0502020204030204" pitchFamily="34" charset="0"/>
                <a:cs typeface="Calibri" panose="020F0502020204030204" pitchFamily="34" charset="0"/>
              </a:rPr>
              <a:t>Una catechesi anzitutto conoscitiva </a:t>
            </a:r>
            <a:r>
              <a:rPr lang="it-IT" sz="2400">
                <a:solidFill>
                  <a:srgbClr val="FEFFFF"/>
                </a:solidFill>
                <a:effectLst/>
                <a:latin typeface="Calibri" panose="020F0502020204030204" pitchFamily="34" charset="0"/>
                <a:ea typeface="Calibri" panose="020F0502020204030204" pitchFamily="34" charset="0"/>
                <a:cs typeface="Calibri" panose="020F0502020204030204" pitchFamily="34" charset="0"/>
              </a:rPr>
              <a:t>(catechisti insegnanti)</a:t>
            </a:r>
          </a:p>
          <a:p>
            <a:pPr marL="342900" lvl="0" indent="-342900">
              <a:buFont typeface="+mj-lt"/>
              <a:buAutoNum type="arabicPeriod"/>
            </a:pPr>
            <a:r>
              <a:rPr lang="it-IT" sz="2400" b="1">
                <a:solidFill>
                  <a:srgbClr val="FEFFFF"/>
                </a:solidFill>
                <a:effectLst/>
                <a:latin typeface="Calibri" panose="020F0502020204030204" pitchFamily="34" charset="0"/>
                <a:ea typeface="Calibri" panose="020F0502020204030204" pitchFamily="34" charset="0"/>
                <a:cs typeface="Calibri" panose="020F0502020204030204" pitchFamily="34" charset="0"/>
              </a:rPr>
              <a:t>Una catechesi in preparazione dei sacramenti </a:t>
            </a:r>
            <a:r>
              <a:rPr lang="it-IT" sz="2400">
                <a:solidFill>
                  <a:srgbClr val="FEFFFF"/>
                </a:solidFill>
                <a:effectLst/>
                <a:latin typeface="Calibri" panose="020F0502020204030204" pitchFamily="34" charset="0"/>
                <a:ea typeface="Calibri" panose="020F0502020204030204" pitchFamily="34" charset="0"/>
                <a:cs typeface="Calibri" panose="020F0502020204030204" pitchFamily="34" charset="0"/>
              </a:rPr>
              <a:t>(catechisti doganieri)</a:t>
            </a:r>
          </a:p>
          <a:p>
            <a:pPr marL="342900" lvl="0" indent="-342900">
              <a:spcAft>
                <a:spcPts val="800"/>
              </a:spcAft>
              <a:buFont typeface="+mj-lt"/>
              <a:buAutoNum type="arabicPeriod"/>
            </a:pPr>
            <a:r>
              <a:rPr lang="it-IT" sz="2400" b="1">
                <a:solidFill>
                  <a:srgbClr val="FEFFFF"/>
                </a:solidFill>
                <a:effectLst/>
                <a:latin typeface="Calibri" panose="020F0502020204030204" pitchFamily="34" charset="0"/>
                <a:ea typeface="Calibri" panose="020F0502020204030204" pitchFamily="34" charset="0"/>
                <a:cs typeface="Calibri" panose="020F0502020204030204" pitchFamily="34" charset="0"/>
              </a:rPr>
              <a:t>Una catechesi per procura </a:t>
            </a:r>
            <a:r>
              <a:rPr lang="it-IT" sz="2400">
                <a:solidFill>
                  <a:srgbClr val="FEFFFF"/>
                </a:solidFill>
                <a:effectLst/>
                <a:latin typeface="Calibri" panose="020F0502020204030204" pitchFamily="34" charset="0"/>
                <a:ea typeface="Calibri" panose="020F0502020204030204" pitchFamily="34" charset="0"/>
                <a:cs typeface="Calibri" panose="020F0502020204030204" pitchFamily="34" charset="0"/>
              </a:rPr>
              <a:t>(catechisti delegati)</a:t>
            </a:r>
          </a:p>
        </p:txBody>
      </p:sp>
    </p:spTree>
    <p:extLst>
      <p:ext uri="{BB962C8B-B14F-4D97-AF65-F5344CB8AC3E}">
        <p14:creationId xmlns:p14="http://schemas.microsoft.com/office/powerpoint/2010/main" val="248000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A44CB4EE-83AD-4C56-872E-1E3F03E706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9255E12D-D5B1-4FC4-8749-1071889607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0" name="Freeform 7">
            <a:extLst>
              <a:ext uri="{FF2B5EF4-FFF2-40B4-BE49-F238E27FC236}">
                <a16:creationId xmlns="" xmlns:a16="http://schemas.microsoft.com/office/drawing/2014/main" id="{9B20A794-0515-443F-9764-44A6569EC3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 xmlns:a16="http://schemas.microsoft.com/office/drawing/2014/main" id="{A9CE15CA-2228-4197-93B9-E41A1DC42D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03429976-7D1C-62B4-01D7-1038AFEDFD7D}"/>
              </a:ext>
            </a:extLst>
          </p:cNvPr>
          <p:cNvSpPr>
            <a:spLocks noGrp="1"/>
          </p:cNvSpPr>
          <p:nvPr>
            <p:ph type="title"/>
          </p:nvPr>
        </p:nvSpPr>
        <p:spPr>
          <a:xfrm>
            <a:off x="5552841" y="643465"/>
            <a:ext cx="5840770" cy="1779626"/>
          </a:xfrm>
        </p:spPr>
        <p:txBody>
          <a:bodyPr>
            <a:normAutofit/>
          </a:bodyPr>
          <a:lstStyle/>
          <a:p>
            <a:r>
              <a:rPr lang="it-IT" sz="4000" dirty="0">
                <a:solidFill>
                  <a:srgbClr val="FFFFFF"/>
                </a:solidFill>
              </a:rPr>
              <a:t>Incontriamo Gesù (2014)</a:t>
            </a:r>
          </a:p>
        </p:txBody>
      </p:sp>
      <p:graphicFrame>
        <p:nvGraphicFramePr>
          <p:cNvPr id="5" name="Segnaposto contenuto 2">
            <a:extLst>
              <a:ext uri="{FF2B5EF4-FFF2-40B4-BE49-F238E27FC236}">
                <a16:creationId xmlns="" xmlns:a16="http://schemas.microsoft.com/office/drawing/2014/main" id="{F294D017-840A-48BD-B018-DDA6DD252B12}"/>
              </a:ext>
            </a:extLst>
          </p:cNvPr>
          <p:cNvGraphicFramePr>
            <a:graphicFrameLocks noGrp="1"/>
          </p:cNvGraphicFramePr>
          <p:nvPr>
            <p:ph idx="1"/>
            <p:extLst>
              <p:ext uri="{D42A27DB-BD31-4B8C-83A1-F6EECF244321}">
                <p14:modId xmlns:p14="http://schemas.microsoft.com/office/powerpoint/2010/main" val="3418908658"/>
              </p:ext>
            </p:extLst>
          </p:nvPr>
        </p:nvGraphicFramePr>
        <p:xfrm>
          <a:off x="5552840" y="2518012"/>
          <a:ext cx="5840770" cy="3622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p:cNvPicPr>
            <a:picLocks noChangeAspect="1"/>
          </p:cNvPicPr>
          <p:nvPr/>
        </p:nvPicPr>
        <p:blipFill>
          <a:blip r:embed="rId7"/>
          <a:stretch>
            <a:fillRect/>
          </a:stretch>
        </p:blipFill>
        <p:spPr>
          <a:xfrm>
            <a:off x="187287" y="643465"/>
            <a:ext cx="3592051" cy="5426059"/>
          </a:xfrm>
          <a:prstGeom prst="rect">
            <a:avLst/>
          </a:prstGeom>
        </p:spPr>
      </p:pic>
    </p:spTree>
    <p:extLst>
      <p:ext uri="{BB962C8B-B14F-4D97-AF65-F5344CB8AC3E}">
        <p14:creationId xmlns:p14="http://schemas.microsoft.com/office/powerpoint/2010/main" val="167673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 xmlns:a16="http://schemas.microsoft.com/office/drawing/2014/main" id="{57D7A77C-0E32-24C9-D738-6E6E3CBE6755}"/>
              </a:ext>
            </a:extLst>
          </p:cNvPr>
          <p:cNvSpPr>
            <a:spLocks noGrp="1"/>
          </p:cNvSpPr>
          <p:nvPr>
            <p:ph type="title"/>
          </p:nvPr>
        </p:nvSpPr>
        <p:spPr>
          <a:xfrm>
            <a:off x="958506" y="800392"/>
            <a:ext cx="10264697" cy="1212102"/>
          </a:xfrm>
        </p:spPr>
        <p:txBody>
          <a:bodyPr>
            <a:normAutofit/>
          </a:bodyPr>
          <a:lstStyle/>
          <a:p>
            <a:r>
              <a:rPr lang="it-IT" sz="4000">
                <a:solidFill>
                  <a:srgbClr val="FFFFFF"/>
                </a:solidFill>
              </a:rPr>
              <a:t>Una comunità che genera alla fede</a:t>
            </a:r>
          </a:p>
        </p:txBody>
      </p:sp>
      <p:sp>
        <p:nvSpPr>
          <p:cNvPr id="3" name="Segnaposto contenuto 2">
            <a:extLst>
              <a:ext uri="{FF2B5EF4-FFF2-40B4-BE49-F238E27FC236}">
                <a16:creationId xmlns="" xmlns:a16="http://schemas.microsoft.com/office/drawing/2014/main" id="{A3492C08-8067-01D3-05CF-6B9996BF04AE}"/>
              </a:ext>
            </a:extLst>
          </p:cNvPr>
          <p:cNvSpPr>
            <a:spLocks noGrp="1"/>
          </p:cNvSpPr>
          <p:nvPr>
            <p:ph idx="1"/>
          </p:nvPr>
        </p:nvSpPr>
        <p:spPr>
          <a:xfrm>
            <a:off x="242372" y="2490436"/>
            <a:ext cx="7172592" cy="3567173"/>
          </a:xfrm>
        </p:spPr>
        <p:txBody>
          <a:bodyPr anchor="ctr">
            <a:normAutofit/>
          </a:bodyPr>
          <a:lstStyle/>
          <a:p>
            <a:pPr marL="0" indent="0">
              <a:buNone/>
            </a:pPr>
            <a:r>
              <a:rPr lang="it-IT" sz="2400" i="1" dirty="0" err="1"/>
              <a:t>Evangelii</a:t>
            </a:r>
            <a:r>
              <a:rPr lang="it-IT" sz="2400" i="1" dirty="0"/>
              <a:t> Gaudium </a:t>
            </a:r>
            <a:r>
              <a:rPr lang="it-IT" sz="2400" dirty="0"/>
              <a:t>ci ricorda che </a:t>
            </a:r>
            <a:r>
              <a:rPr lang="it-IT" sz="2400" b="1" dirty="0"/>
              <a:t>iniziare alla fede </a:t>
            </a:r>
            <a:r>
              <a:rPr lang="it-IT" sz="2400" dirty="0"/>
              <a:t>non </a:t>
            </a:r>
            <a:r>
              <a:rPr lang="it-IT" sz="2400" b="1" dirty="0"/>
              <a:t>è</a:t>
            </a:r>
            <a:r>
              <a:rPr lang="it-IT" sz="2400" dirty="0"/>
              <a:t> </a:t>
            </a:r>
            <a:r>
              <a:rPr lang="it-IT" sz="2400" b="1" dirty="0"/>
              <a:t>anzitutto</a:t>
            </a:r>
            <a:r>
              <a:rPr lang="it-IT" sz="2400" dirty="0"/>
              <a:t> </a:t>
            </a:r>
            <a:r>
              <a:rPr lang="it-IT" sz="2400" b="1" dirty="0"/>
              <a:t>un problema </a:t>
            </a:r>
            <a:r>
              <a:rPr lang="it-IT" sz="2400" dirty="0"/>
              <a:t>catechistico o pastorale, bensì </a:t>
            </a:r>
            <a:r>
              <a:rPr lang="it-IT" sz="2400" b="1" dirty="0"/>
              <a:t>ecclesiale</a:t>
            </a:r>
            <a:r>
              <a:rPr lang="it-IT" sz="2400" dirty="0"/>
              <a:t>. </a:t>
            </a:r>
          </a:p>
          <a:p>
            <a:pPr marL="0" indent="0">
              <a:buNone/>
            </a:pPr>
            <a:r>
              <a:rPr lang="it-IT" sz="2400" dirty="0"/>
              <a:t>Se vogliamo, è ciò che già il </a:t>
            </a:r>
            <a:r>
              <a:rPr lang="it-IT" sz="2400" i="1" dirty="0"/>
              <a:t>Documento base </a:t>
            </a:r>
            <a:r>
              <a:rPr lang="it-IT" sz="2400" dirty="0"/>
              <a:t>del 1970 ci ricordava: «</a:t>
            </a:r>
            <a:r>
              <a:rPr lang="it-IT" sz="2400" b="1" dirty="0"/>
              <a:t>Prima sono i catechisti e poi catechismi; prima ancora sono le comunità ecclesiali</a:t>
            </a:r>
            <a:r>
              <a:rPr lang="it-IT" sz="2400" dirty="0"/>
              <a:t>».</a:t>
            </a:r>
          </a:p>
        </p:txBody>
      </p:sp>
      <p:pic>
        <p:nvPicPr>
          <p:cNvPr id="4" name="Immagine 3"/>
          <p:cNvPicPr>
            <a:picLocks noChangeAspect="1"/>
          </p:cNvPicPr>
          <p:nvPr/>
        </p:nvPicPr>
        <p:blipFill rotWithShape="1">
          <a:blip r:embed="rId2"/>
          <a:srcRect r="27683"/>
          <a:stretch/>
        </p:blipFill>
        <p:spPr>
          <a:xfrm>
            <a:off x="7414964" y="2378076"/>
            <a:ext cx="4477323" cy="4067175"/>
          </a:xfrm>
          <a:prstGeom prst="rect">
            <a:avLst/>
          </a:prstGeom>
        </p:spPr>
      </p:pic>
    </p:spTree>
    <p:extLst>
      <p:ext uri="{BB962C8B-B14F-4D97-AF65-F5344CB8AC3E}">
        <p14:creationId xmlns:p14="http://schemas.microsoft.com/office/powerpoint/2010/main" val="170301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 xmlns:a16="http://schemas.microsoft.com/office/drawing/2014/main" id="{9343BA22-0E83-4FD9-7E78-20B3E13F1699}"/>
              </a:ext>
            </a:extLst>
          </p:cNvPr>
          <p:cNvSpPr>
            <a:spLocks noGrp="1"/>
          </p:cNvSpPr>
          <p:nvPr>
            <p:ph idx="1"/>
          </p:nvPr>
        </p:nvSpPr>
        <p:spPr>
          <a:xfrm>
            <a:off x="5221862" y="1719618"/>
            <a:ext cx="5948831" cy="4334629"/>
          </a:xfrm>
        </p:spPr>
        <p:txBody>
          <a:bodyPr anchor="ctr">
            <a:normAutofit/>
          </a:bodyPr>
          <a:lstStyle/>
          <a:p>
            <a:pPr marL="0" indent="0">
              <a:buNone/>
            </a:pPr>
            <a:r>
              <a:rPr lang="it-IT" sz="2400"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«Il problema dell’infecondità dell’evangelizzazione oggi, della catechesi dei tempi moderni, è un problema ecclesiologico, che riguarda la capacità o meno della Chiesa di configurarsi come reale comunità, come vera fraternità, come corpo e non come macchina o azienda» </a:t>
            </a:r>
          </a:p>
          <a:p>
            <a:pPr marL="0" indent="0">
              <a:buNone/>
            </a:pPr>
            <a:r>
              <a:rPr lang="it-IT" sz="2400" kern="12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a:t>
            </a:r>
            <a:r>
              <a:rPr lang="it-IT" sz="240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Sinodo del 2011 </a:t>
            </a:r>
            <a:r>
              <a:rPr lang="it-IT" sz="2400" i="1">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La Nuova Evangelizzazione per la trasmissione della fede cristiana)</a:t>
            </a:r>
            <a:endParaRPr lang="it-IT" sz="2400">
              <a:solidFill>
                <a:srgbClr val="FEFFFF"/>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479102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1356</Words>
  <Application>Microsoft Office PowerPoint</Application>
  <PresentationFormat>Widescreen</PresentationFormat>
  <Paragraphs>73</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Symbol</vt:lpstr>
      <vt:lpstr>Times New Roman</vt:lpstr>
      <vt:lpstr>Tema di Office</vt:lpstr>
      <vt:lpstr>Presentazione standard di PowerPoint</vt:lpstr>
      <vt:lpstr>Un po’ di storia…</vt:lpstr>
      <vt:lpstr>Un po’ di storia…</vt:lpstr>
      <vt:lpstr>Oggi</vt:lpstr>
      <vt:lpstr>Un passo indietro… chi è il catechista oggi in Italia?</vt:lpstr>
      <vt:lpstr>Quattro riduzioni sulla catechesi e sui catechisti</vt:lpstr>
      <vt:lpstr>Incontriamo Gesù (2014)</vt:lpstr>
      <vt:lpstr>Una comunità che genera alla fede</vt:lpstr>
      <vt:lpstr>Presentazione standard di PowerPoint</vt:lpstr>
      <vt:lpstr>Presentazione standard di PowerPoint</vt:lpstr>
      <vt:lpstr>Conseguenze</vt:lpstr>
      <vt:lpstr>Per quale Chiesa? (1)</vt:lpstr>
      <vt:lpstr>Per quale Chiesa? (2)</vt:lpstr>
      <vt:lpstr>Il catechista come ministero istruito</vt:lpstr>
      <vt:lpstr>Compiti</vt:lpstr>
      <vt:lpstr>Iter</vt:lpstr>
      <vt:lpstr>Criteri di discernimento</vt:lpstr>
      <vt:lpstr>Formazione</vt:lpstr>
      <vt:lpstr>Il mandato</vt:lpstr>
      <vt:lpstr>Per la missione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Filippo Tommaso Ceriani</dc:creator>
  <cp:lastModifiedBy>Don Francesco Vanotti</cp:lastModifiedBy>
  <cp:revision>4</cp:revision>
  <dcterms:created xsi:type="dcterms:W3CDTF">2022-11-13T21:20:29Z</dcterms:created>
  <dcterms:modified xsi:type="dcterms:W3CDTF">2022-11-14T22:28:45Z</dcterms:modified>
</cp:coreProperties>
</file>